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notesSlides/notesSlide3.xml" ContentType="application/vnd.openxmlformats-officedocument.presentationml.notesSlide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notesSlides/notesSlide4.xml" ContentType="application/vnd.openxmlformats-officedocument.presentationml.notesSlide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9" r:id="rId10"/>
    <p:sldId id="264" r:id="rId11"/>
    <p:sldId id="267" r:id="rId12"/>
    <p:sldId id="270" r:id="rId13"/>
    <p:sldId id="265" r:id="rId14"/>
    <p:sldId id="268" r:id="rId15"/>
    <p:sldId id="271" r:id="rId16"/>
    <p:sldId id="291" r:id="rId17"/>
    <p:sldId id="294" r:id="rId18"/>
    <p:sldId id="295" r:id="rId19"/>
    <p:sldId id="272" r:id="rId20"/>
    <p:sldId id="273" r:id="rId21"/>
    <p:sldId id="274" r:id="rId22"/>
    <p:sldId id="303" r:id="rId23"/>
    <p:sldId id="304" r:id="rId24"/>
    <p:sldId id="305" r:id="rId25"/>
    <p:sldId id="306" r:id="rId26"/>
    <p:sldId id="316" r:id="rId27"/>
    <p:sldId id="312" r:id="rId28"/>
    <p:sldId id="313" r:id="rId29"/>
    <p:sldId id="314" r:id="rId30"/>
    <p:sldId id="315" r:id="rId31"/>
    <p:sldId id="307" r:id="rId32"/>
    <p:sldId id="308" r:id="rId33"/>
    <p:sldId id="309" r:id="rId34"/>
    <p:sldId id="310" r:id="rId35"/>
    <p:sldId id="275" r:id="rId36"/>
    <p:sldId id="278" r:id="rId37"/>
    <p:sldId id="296" r:id="rId38"/>
    <p:sldId id="297" r:id="rId39"/>
    <p:sldId id="279" r:id="rId40"/>
    <p:sldId id="298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86" autoAdjust="0"/>
  </p:normalViewPr>
  <p:slideViewPr>
    <p:cSldViewPr showGuides="1">
      <p:cViewPr>
        <p:scale>
          <a:sx n="90" d="100"/>
          <a:sy n="90" d="100"/>
        </p:scale>
        <p:origin x="-1234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rin\Desktop\Chart%20in%20Microsoft%20PowerPoin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rin\Desktop\Chart%20in%20Microsoft%20PowerPoint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Realizate</c:v>
                </c:pt>
                <c:pt idx="1">
                  <c:v>Reziliate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5.5549662195003402E-2"/>
                  <c:y val="0.107640944881889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1">
                  <c:v>Realizate</c:v>
                </c:pt>
                <c:pt idx="2">
                  <c:v>Reziliate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CICEU</c:v>
                </c:pt>
                <c:pt idx="1">
                  <c:v>COZMENI</c:v>
                </c:pt>
                <c:pt idx="2">
                  <c:v>DĂNEŞTI</c:v>
                </c:pt>
                <c:pt idx="3">
                  <c:v>FELICENI</c:v>
                </c:pt>
                <c:pt idx="4">
                  <c:v>GHEORGHENI</c:v>
                </c:pt>
                <c:pt idx="5">
                  <c:v>SICULENI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586</c:v>
                </c:pt>
                <c:pt idx="1">
                  <c:v>617</c:v>
                </c:pt>
                <c:pt idx="2">
                  <c:v>144</c:v>
                </c:pt>
                <c:pt idx="3">
                  <c:v>522</c:v>
                </c:pt>
                <c:pt idx="4">
                  <c:v>841</c:v>
                </c:pt>
                <c:pt idx="5">
                  <c:v>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252160640"/>
        <c:axId val="252188160"/>
      </c:barChart>
      <c:catAx>
        <c:axId val="25216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52188160"/>
        <c:crosses val="autoZero"/>
        <c:auto val="1"/>
        <c:lblAlgn val="ctr"/>
        <c:lblOffset val="10"/>
        <c:tickLblSkip val="1"/>
        <c:noMultiLvlLbl val="0"/>
      </c:catAx>
      <c:valAx>
        <c:axId val="252188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1606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CICEU</c:v>
                </c:pt>
                <c:pt idx="1">
                  <c:v>COZMENI</c:v>
                </c:pt>
                <c:pt idx="2">
                  <c:v>DĂNEŞTI</c:v>
                </c:pt>
                <c:pt idx="3">
                  <c:v>FELICENI</c:v>
                </c:pt>
                <c:pt idx="4">
                  <c:v>GHEORGHENI</c:v>
                </c:pt>
                <c:pt idx="5">
                  <c:v>SICULENI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138</c:v>
                </c:pt>
                <c:pt idx="1">
                  <c:v>282</c:v>
                </c:pt>
                <c:pt idx="2">
                  <c:v>48</c:v>
                </c:pt>
                <c:pt idx="3">
                  <c:v>517</c:v>
                </c:pt>
                <c:pt idx="4">
                  <c:v>318</c:v>
                </c:pt>
                <c:pt idx="5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1813888"/>
        <c:axId val="251815424"/>
      </c:barChart>
      <c:catAx>
        <c:axId val="25181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251815424"/>
        <c:crosses val="autoZero"/>
        <c:auto val="1"/>
        <c:lblAlgn val="ctr"/>
        <c:lblOffset val="10"/>
        <c:noMultiLvlLbl val="0"/>
      </c:catAx>
      <c:valAx>
        <c:axId val="2518154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18138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0.17602957616409057"/>
                  <c:y val="-4.7589380719301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479622338874307"/>
                  <c:y val="0.226091012272114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Reziliate</c:v>
                </c:pt>
                <c:pt idx="1">
                  <c:v>Realizate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CICEU</c:v>
                </c:pt>
                <c:pt idx="1">
                  <c:v>COZMENI</c:v>
                </c:pt>
                <c:pt idx="2">
                  <c:v>DĂNEŞTI</c:v>
                </c:pt>
                <c:pt idx="3">
                  <c:v>FRUMOASA</c:v>
                </c:pt>
                <c:pt idx="4">
                  <c:v>GHEORGHENI</c:v>
                </c:pt>
                <c:pt idx="5">
                  <c:v>LUNCA DE JOS</c:v>
                </c:pt>
                <c:pt idx="6">
                  <c:v>LUNCA DE SUS</c:v>
                </c:pt>
                <c:pt idx="7">
                  <c:v>MĂRTINIŞ</c:v>
                </c:pt>
                <c:pt idx="8">
                  <c:v>MIHĂILENI</c:v>
                </c:pt>
                <c:pt idx="9">
                  <c:v>PĂULENI-CIUC</c:v>
                </c:pt>
                <c:pt idx="10">
                  <c:v>SÂNTIMBRU</c:v>
                </c:pt>
                <c:pt idx="11">
                  <c:v>SICULENI</c:v>
                </c:pt>
                <c:pt idx="12">
                  <c:v>SUSENI</c:v>
                </c:pt>
                <c:pt idx="13">
                  <c:v>TOMEŞTI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655</c:v>
                </c:pt>
                <c:pt idx="1">
                  <c:v>811</c:v>
                </c:pt>
                <c:pt idx="2">
                  <c:v>398</c:v>
                </c:pt>
                <c:pt idx="3">
                  <c:v>493</c:v>
                </c:pt>
                <c:pt idx="4">
                  <c:v>1154</c:v>
                </c:pt>
                <c:pt idx="5">
                  <c:v>1290</c:v>
                </c:pt>
                <c:pt idx="6">
                  <c:v>819</c:v>
                </c:pt>
                <c:pt idx="7">
                  <c:v>1634</c:v>
                </c:pt>
                <c:pt idx="8">
                  <c:v>649</c:v>
                </c:pt>
                <c:pt idx="9">
                  <c:v>604</c:v>
                </c:pt>
                <c:pt idx="10">
                  <c:v>624</c:v>
                </c:pt>
                <c:pt idx="11">
                  <c:v>433</c:v>
                </c:pt>
                <c:pt idx="12">
                  <c:v>1676</c:v>
                </c:pt>
                <c:pt idx="13">
                  <c:v>1378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251898112"/>
        <c:axId val="251899904"/>
      </c:barChart>
      <c:catAx>
        <c:axId val="251898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880000"/>
          <a:lstStyle/>
          <a:p>
            <a:pPr>
              <a:defRPr sz="1350" baseline="0"/>
            </a:pPr>
            <a:endParaRPr lang="en-US"/>
          </a:p>
        </c:txPr>
        <c:crossAx val="251899904"/>
        <c:crosses val="autoZero"/>
        <c:auto val="1"/>
        <c:lblAlgn val="ctr"/>
        <c:lblOffset val="0"/>
        <c:tickLblSkip val="1"/>
        <c:noMultiLvlLbl val="0"/>
      </c:catAx>
      <c:valAx>
        <c:axId val="2518999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18981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CICEU</c:v>
                </c:pt>
                <c:pt idx="1">
                  <c:v>COZMENI</c:v>
                </c:pt>
                <c:pt idx="2">
                  <c:v>DĂNEŞTI</c:v>
                </c:pt>
                <c:pt idx="3">
                  <c:v>FRUMOASA</c:v>
                </c:pt>
                <c:pt idx="4">
                  <c:v>GHEORGHENI</c:v>
                </c:pt>
                <c:pt idx="5">
                  <c:v>LUNCA DE JOS</c:v>
                </c:pt>
                <c:pt idx="6">
                  <c:v>LUNCA DE SUS</c:v>
                </c:pt>
                <c:pt idx="7">
                  <c:v>MĂRTINIŞ</c:v>
                </c:pt>
                <c:pt idx="8">
                  <c:v>MIHĂILENI</c:v>
                </c:pt>
                <c:pt idx="9">
                  <c:v>PĂULENI-CIUC</c:v>
                </c:pt>
                <c:pt idx="10">
                  <c:v>SÂNTIMBRU</c:v>
                </c:pt>
                <c:pt idx="11">
                  <c:v>SICULENI</c:v>
                </c:pt>
                <c:pt idx="12">
                  <c:v>SUSENI</c:v>
                </c:pt>
                <c:pt idx="13">
                  <c:v>TOMEŞTI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145</c:v>
                </c:pt>
                <c:pt idx="1">
                  <c:v>333</c:v>
                </c:pt>
                <c:pt idx="2">
                  <c:v>95</c:v>
                </c:pt>
                <c:pt idx="3">
                  <c:v>105</c:v>
                </c:pt>
                <c:pt idx="4">
                  <c:v>422</c:v>
                </c:pt>
                <c:pt idx="5">
                  <c:v>2544</c:v>
                </c:pt>
                <c:pt idx="6">
                  <c:v>1645</c:v>
                </c:pt>
                <c:pt idx="7">
                  <c:v>488</c:v>
                </c:pt>
                <c:pt idx="8">
                  <c:v>182</c:v>
                </c:pt>
                <c:pt idx="9">
                  <c:v>466</c:v>
                </c:pt>
                <c:pt idx="10">
                  <c:v>133</c:v>
                </c:pt>
                <c:pt idx="11">
                  <c:v>65</c:v>
                </c:pt>
                <c:pt idx="12">
                  <c:v>546</c:v>
                </c:pt>
                <c:pt idx="13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51925248"/>
        <c:axId val="251926784"/>
      </c:barChart>
      <c:catAx>
        <c:axId val="251925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880000"/>
          <a:lstStyle/>
          <a:p>
            <a:pPr>
              <a:defRPr sz="1400" baseline="0"/>
            </a:pPr>
            <a:endParaRPr lang="en-US"/>
          </a:p>
        </c:txPr>
        <c:crossAx val="251926784"/>
        <c:crosses val="autoZero"/>
        <c:auto val="1"/>
        <c:lblAlgn val="ctr"/>
        <c:lblOffset val="0"/>
        <c:tickLblSkip val="1"/>
        <c:noMultiLvlLbl val="0"/>
      </c:catAx>
      <c:valAx>
        <c:axId val="2519267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19252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8.6523403324584428E-2"/>
                  <c:y val="-0.2683098591549295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Reziliate</c:v>
                </c:pt>
                <c:pt idx="1">
                  <c:v>Realizate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ATID</c:v>
                </c:pt>
                <c:pt idx="1">
                  <c:v>CÂRŢA</c:v>
                </c:pt>
                <c:pt idx="2">
                  <c:v>CICEU</c:v>
                </c:pt>
                <c:pt idx="3">
                  <c:v>COZMENI</c:v>
                </c:pt>
                <c:pt idx="4">
                  <c:v>LUNCA DE JOS</c:v>
                </c:pt>
                <c:pt idx="5">
                  <c:v>MIHĂILENI</c:v>
                </c:pt>
                <c:pt idx="6">
                  <c:v>SĂRMAŞ</c:v>
                </c:pt>
                <c:pt idx="7">
                  <c:v>SICULENI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145</c:v>
                </c:pt>
                <c:pt idx="1">
                  <c:v>1045</c:v>
                </c:pt>
                <c:pt idx="2">
                  <c:v>536</c:v>
                </c:pt>
                <c:pt idx="3">
                  <c:v>922</c:v>
                </c:pt>
                <c:pt idx="4">
                  <c:v>826</c:v>
                </c:pt>
                <c:pt idx="5">
                  <c:v>903</c:v>
                </c:pt>
                <c:pt idx="6">
                  <c:v>1209</c:v>
                </c:pt>
                <c:pt idx="7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252021760"/>
        <c:axId val="252039936"/>
      </c:barChart>
      <c:catAx>
        <c:axId val="25202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880000"/>
          <a:lstStyle/>
          <a:p>
            <a:pPr>
              <a:defRPr sz="1350" baseline="0"/>
            </a:pPr>
            <a:endParaRPr lang="en-US"/>
          </a:p>
        </c:txPr>
        <c:crossAx val="252039936"/>
        <c:crosses val="autoZero"/>
        <c:auto val="1"/>
        <c:lblAlgn val="ctr"/>
        <c:lblOffset val="0"/>
        <c:tickLblSkip val="1"/>
        <c:noMultiLvlLbl val="0"/>
      </c:catAx>
      <c:valAx>
        <c:axId val="252039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0217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07448637885786E-2"/>
          <c:y val="2.8861067366579177E-2"/>
          <c:w val="0.87545773373155944"/>
          <c:h val="0.77991006124234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ATID</c:v>
                </c:pt>
                <c:pt idx="1">
                  <c:v>CÂRŢA</c:v>
                </c:pt>
                <c:pt idx="2">
                  <c:v>CICEU</c:v>
                </c:pt>
                <c:pt idx="3">
                  <c:v>COZMENI</c:v>
                </c:pt>
                <c:pt idx="4">
                  <c:v>LUNCA DE JOS</c:v>
                </c:pt>
                <c:pt idx="5">
                  <c:v>MIHĂILENI</c:v>
                </c:pt>
                <c:pt idx="6">
                  <c:v>SĂRMAŞ</c:v>
                </c:pt>
                <c:pt idx="7">
                  <c:v>SICULENI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65</c:v>
                </c:pt>
                <c:pt idx="1">
                  <c:v>303</c:v>
                </c:pt>
                <c:pt idx="2">
                  <c:v>168</c:v>
                </c:pt>
                <c:pt idx="3">
                  <c:v>409</c:v>
                </c:pt>
                <c:pt idx="4">
                  <c:v>1365</c:v>
                </c:pt>
                <c:pt idx="5">
                  <c:v>282</c:v>
                </c:pt>
                <c:pt idx="6">
                  <c:v>682</c:v>
                </c:pt>
                <c:pt idx="7">
                  <c:v>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52130816"/>
        <c:axId val="252132352"/>
      </c:barChart>
      <c:catAx>
        <c:axId val="252130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880000"/>
          <a:lstStyle/>
          <a:p>
            <a:pPr>
              <a:defRPr sz="1400" baseline="0"/>
            </a:pPr>
            <a:endParaRPr lang="en-US"/>
          </a:p>
        </c:txPr>
        <c:crossAx val="252132352"/>
        <c:crosses val="autoZero"/>
        <c:auto val="1"/>
        <c:lblAlgn val="ctr"/>
        <c:lblOffset val="0"/>
        <c:tickLblSkip val="1"/>
        <c:noMultiLvlLbl val="0"/>
      </c:catAx>
      <c:valAx>
        <c:axId val="2521323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1308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Reziliate</c:v>
                </c:pt>
                <c:pt idx="1">
                  <c:v>Realizate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4927536231885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1645021645021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CICEU</c:v>
                </c:pt>
                <c:pt idx="1">
                  <c:v>DĂNEȘTI</c:v>
                </c:pt>
                <c:pt idx="2">
                  <c:v>PĂULENI-CIUC</c:v>
                </c:pt>
                <c:pt idx="3">
                  <c:v>SÂNMARTIN</c:v>
                </c:pt>
                <c:pt idx="4">
                  <c:v>SATU-MARE</c:v>
                </c:pt>
                <c:pt idx="5">
                  <c:v>TULGHEȘ</c:v>
                </c:pt>
                <c:pt idx="6">
                  <c:v>ULIEȘ</c:v>
                </c:pt>
                <c:pt idx="7">
                  <c:v>CORUND</c:v>
                </c:pt>
                <c:pt idx="8">
                  <c:v>PRAID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569</c:v>
                </c:pt>
                <c:pt idx="1">
                  <c:v>125</c:v>
                </c:pt>
                <c:pt idx="2">
                  <c:v>193</c:v>
                </c:pt>
                <c:pt idx="3">
                  <c:v>197</c:v>
                </c:pt>
                <c:pt idx="4">
                  <c:v>315</c:v>
                </c:pt>
                <c:pt idx="5">
                  <c:v>364</c:v>
                </c:pt>
                <c:pt idx="6">
                  <c:v>552</c:v>
                </c:pt>
                <c:pt idx="7">
                  <c:v>499</c:v>
                </c:pt>
                <c:pt idx="8">
                  <c:v>1759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53801856"/>
        <c:axId val="231822848"/>
      </c:barChart>
      <c:catAx>
        <c:axId val="153801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31822848"/>
        <c:crosses val="autoZero"/>
        <c:auto val="1"/>
        <c:lblAlgn val="ctr"/>
        <c:lblOffset val="10"/>
        <c:tickLblSkip val="1"/>
        <c:noMultiLvlLbl val="0"/>
      </c:catAx>
      <c:valAx>
        <c:axId val="23182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80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Sheet1!$A$2:$A$38</c:f>
              <c:strCache>
                <c:ptCount val="37"/>
                <c:pt idx="0">
                  <c:v>Atid</c:v>
                </c:pt>
                <c:pt idx="1">
                  <c:v>Avramesti</c:v>
                </c:pt>
                <c:pt idx="2">
                  <c:v>Bradesti</c:v>
                </c:pt>
                <c:pt idx="3">
                  <c:v>Capâlnita</c:v>
                </c:pt>
                <c:pt idx="4">
                  <c:v>Ciceu</c:v>
                </c:pt>
                <c:pt idx="5">
                  <c:v>Corund</c:v>
                </c:pt>
                <c:pt idx="6">
                  <c:v>Cozmeni</c:v>
                </c:pt>
                <c:pt idx="7">
                  <c:v>Cristuru Secuiesc</c:v>
                </c:pt>
                <c:pt idx="8">
                  <c:v>Cârta</c:v>
                </c:pt>
                <c:pt idx="9">
                  <c:v>Danesti</c:v>
                </c:pt>
                <c:pt idx="10">
                  <c:v>Dealu</c:v>
                </c:pt>
                <c:pt idx="11">
                  <c:v>Ditrau</c:v>
                </c:pt>
                <c:pt idx="12">
                  <c:v>Dârjiu</c:v>
                </c:pt>
                <c:pt idx="13">
                  <c:v>Feliceni</c:v>
                </c:pt>
                <c:pt idx="14">
                  <c:v>Frumoasa</c:v>
                </c:pt>
                <c:pt idx="15">
                  <c:v>Gheorgheni</c:v>
                </c:pt>
                <c:pt idx="16">
                  <c:v>Leliceni</c:v>
                </c:pt>
                <c:pt idx="17">
                  <c:v>Lunca de Jos</c:v>
                </c:pt>
                <c:pt idx="18">
                  <c:v>Lunca de Sus</c:v>
                </c:pt>
                <c:pt idx="19">
                  <c:v>Lupeni</c:v>
                </c:pt>
                <c:pt idx="20">
                  <c:v>Martinis</c:v>
                </c:pt>
                <c:pt idx="21">
                  <c:v>Meresti</c:v>
                </c:pt>
                <c:pt idx="22">
                  <c:v>Mihaileni</c:v>
                </c:pt>
                <c:pt idx="23">
                  <c:v>Odorheiu Secuiesc</c:v>
                </c:pt>
                <c:pt idx="24">
                  <c:v>Pauleni-Ciuc</c:v>
                </c:pt>
                <c:pt idx="25">
                  <c:v>Porumbeni</c:v>
                </c:pt>
                <c:pt idx="26">
                  <c:v>Praid</c:v>
                </c:pt>
                <c:pt idx="27">
                  <c:v>Sarmas</c:v>
                </c:pt>
                <c:pt idx="28">
                  <c:v>Satu Mare</c:v>
                </c:pt>
                <c:pt idx="29">
                  <c:v>Siculeni</c:v>
                </c:pt>
                <c:pt idx="30">
                  <c:v>Suseni</c:v>
                </c:pt>
                <c:pt idx="31">
                  <c:v>Sânmartin</c:v>
                </c:pt>
                <c:pt idx="32">
                  <c:v>Sântimbru</c:v>
                </c:pt>
                <c:pt idx="33">
                  <c:v>Tomesti</c:v>
                </c:pt>
                <c:pt idx="34">
                  <c:v>Tulghes</c:v>
                </c:pt>
                <c:pt idx="35">
                  <c:v>Ulies</c:v>
                </c:pt>
                <c:pt idx="36">
                  <c:v>Vlahita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403</c:v>
                </c:pt>
                <c:pt idx="1">
                  <c:v>163</c:v>
                </c:pt>
                <c:pt idx="2">
                  <c:v>1364</c:v>
                </c:pt>
                <c:pt idx="3">
                  <c:v>1974</c:v>
                </c:pt>
                <c:pt idx="4">
                  <c:v>4938</c:v>
                </c:pt>
                <c:pt idx="5">
                  <c:v>736</c:v>
                </c:pt>
                <c:pt idx="6">
                  <c:v>2352</c:v>
                </c:pt>
                <c:pt idx="7">
                  <c:v>1296</c:v>
                </c:pt>
                <c:pt idx="8">
                  <c:v>2438</c:v>
                </c:pt>
                <c:pt idx="9">
                  <c:v>2104</c:v>
                </c:pt>
                <c:pt idx="10">
                  <c:v>2435</c:v>
                </c:pt>
                <c:pt idx="11">
                  <c:v>2517</c:v>
                </c:pt>
                <c:pt idx="12">
                  <c:v>1316</c:v>
                </c:pt>
                <c:pt idx="13">
                  <c:v>1220</c:v>
                </c:pt>
                <c:pt idx="14">
                  <c:v>2447</c:v>
                </c:pt>
                <c:pt idx="15">
                  <c:v>2011</c:v>
                </c:pt>
                <c:pt idx="16">
                  <c:v>708</c:v>
                </c:pt>
                <c:pt idx="17">
                  <c:v>5592</c:v>
                </c:pt>
                <c:pt idx="18">
                  <c:v>3344</c:v>
                </c:pt>
                <c:pt idx="19">
                  <c:v>2787</c:v>
                </c:pt>
                <c:pt idx="20">
                  <c:v>3626</c:v>
                </c:pt>
                <c:pt idx="21">
                  <c:v>2466</c:v>
                </c:pt>
                <c:pt idx="22">
                  <c:v>2662</c:v>
                </c:pt>
                <c:pt idx="23">
                  <c:v>1746</c:v>
                </c:pt>
                <c:pt idx="24">
                  <c:v>2509</c:v>
                </c:pt>
                <c:pt idx="25">
                  <c:v>720</c:v>
                </c:pt>
                <c:pt idx="26">
                  <c:v>3536</c:v>
                </c:pt>
                <c:pt idx="27">
                  <c:v>1209</c:v>
                </c:pt>
                <c:pt idx="28">
                  <c:v>2814</c:v>
                </c:pt>
                <c:pt idx="29">
                  <c:v>1422</c:v>
                </c:pt>
                <c:pt idx="30">
                  <c:v>1675</c:v>
                </c:pt>
                <c:pt idx="31">
                  <c:v>1671</c:v>
                </c:pt>
                <c:pt idx="32">
                  <c:v>1148</c:v>
                </c:pt>
                <c:pt idx="33">
                  <c:v>3831</c:v>
                </c:pt>
                <c:pt idx="34">
                  <c:v>787</c:v>
                </c:pt>
                <c:pt idx="35">
                  <c:v>3029</c:v>
                </c:pt>
                <c:pt idx="36">
                  <c:v>2411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252354560"/>
        <c:axId val="252356096"/>
      </c:barChart>
      <c:catAx>
        <c:axId val="252354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-4320000"/>
          <a:lstStyle/>
          <a:p>
            <a:pPr>
              <a:defRPr sz="1400" baseline="0"/>
            </a:pPr>
            <a:endParaRPr lang="en-US"/>
          </a:p>
        </c:txPr>
        <c:crossAx val="252356096"/>
        <c:crosses val="autoZero"/>
        <c:auto val="1"/>
        <c:lblAlgn val="ctr"/>
        <c:lblOffset val="0"/>
        <c:tickLblSkip val="1"/>
        <c:noMultiLvlLbl val="0"/>
      </c:catAx>
      <c:valAx>
        <c:axId val="25235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3545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8618427006969"/>
          <c:y val="3.8434786997779122E-2"/>
          <c:w val="0.87250124445651189"/>
          <c:h val="0.68504761424052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Sheet1!$A$2:$A$38</c:f>
              <c:strCache>
                <c:ptCount val="37"/>
                <c:pt idx="0">
                  <c:v>Atid</c:v>
                </c:pt>
                <c:pt idx="1">
                  <c:v>Avramesti</c:v>
                </c:pt>
                <c:pt idx="2">
                  <c:v>Bradesti</c:v>
                </c:pt>
                <c:pt idx="3">
                  <c:v>Capâlnita</c:v>
                </c:pt>
                <c:pt idx="4">
                  <c:v>Ciceu</c:v>
                </c:pt>
                <c:pt idx="5">
                  <c:v>Corund</c:v>
                </c:pt>
                <c:pt idx="6">
                  <c:v>Cozmeni</c:v>
                </c:pt>
                <c:pt idx="7">
                  <c:v>Cristuru Secuiesc</c:v>
                </c:pt>
                <c:pt idx="8">
                  <c:v>Cârta</c:v>
                </c:pt>
                <c:pt idx="9">
                  <c:v>Danesti</c:v>
                </c:pt>
                <c:pt idx="10">
                  <c:v>Dealu</c:v>
                </c:pt>
                <c:pt idx="11">
                  <c:v>Ditrau</c:v>
                </c:pt>
                <c:pt idx="12">
                  <c:v>Dârjiu</c:v>
                </c:pt>
                <c:pt idx="13">
                  <c:v>Feliceni</c:v>
                </c:pt>
                <c:pt idx="14">
                  <c:v>Frumoasa</c:v>
                </c:pt>
                <c:pt idx="15">
                  <c:v>Gheorgheni</c:v>
                </c:pt>
                <c:pt idx="16">
                  <c:v>Leliceni</c:v>
                </c:pt>
                <c:pt idx="17">
                  <c:v>Lunca de Jos</c:v>
                </c:pt>
                <c:pt idx="18">
                  <c:v>Lunca de Sus</c:v>
                </c:pt>
                <c:pt idx="19">
                  <c:v>Lupeni</c:v>
                </c:pt>
                <c:pt idx="20">
                  <c:v>Martinis</c:v>
                </c:pt>
                <c:pt idx="21">
                  <c:v>Meresti</c:v>
                </c:pt>
                <c:pt idx="22">
                  <c:v>Mihaileni</c:v>
                </c:pt>
                <c:pt idx="23">
                  <c:v>Odorheiu Secuiesc</c:v>
                </c:pt>
                <c:pt idx="24">
                  <c:v>Pauleni-Ciuc</c:v>
                </c:pt>
                <c:pt idx="25">
                  <c:v>Porumbeni</c:v>
                </c:pt>
                <c:pt idx="26">
                  <c:v>Praid</c:v>
                </c:pt>
                <c:pt idx="27">
                  <c:v>Sarmas</c:v>
                </c:pt>
                <c:pt idx="28">
                  <c:v>Satu Mare</c:v>
                </c:pt>
                <c:pt idx="29">
                  <c:v>Siculeni</c:v>
                </c:pt>
                <c:pt idx="30">
                  <c:v>Suseni</c:v>
                </c:pt>
                <c:pt idx="31">
                  <c:v>Sânmartin</c:v>
                </c:pt>
                <c:pt idx="32">
                  <c:v>Sântimbru</c:v>
                </c:pt>
                <c:pt idx="33">
                  <c:v>Tomesti</c:v>
                </c:pt>
                <c:pt idx="34">
                  <c:v>Tulghes</c:v>
                </c:pt>
                <c:pt idx="35">
                  <c:v>Ulies</c:v>
                </c:pt>
                <c:pt idx="36">
                  <c:v>Vlahita</c:v>
                </c:pt>
              </c:strCache>
            </c:strRef>
          </c:cat>
          <c:val>
            <c:numRef>
              <c:f>Sheet1!$B$2:$B$38</c:f>
              <c:numCache>
                <c:formatCode>0</c:formatCode>
                <c:ptCount val="37"/>
                <c:pt idx="0">
                  <c:v>298.23860000000002</c:v>
                </c:pt>
                <c:pt idx="1">
                  <c:v>80.577100000000002</c:v>
                </c:pt>
                <c:pt idx="2">
                  <c:v>464.33609999999999</c:v>
                </c:pt>
                <c:pt idx="3">
                  <c:v>347.52809999999999</c:v>
                </c:pt>
                <c:pt idx="4">
                  <c:v>1443.0408</c:v>
                </c:pt>
                <c:pt idx="5">
                  <c:v>407.52870000000001</c:v>
                </c:pt>
                <c:pt idx="6">
                  <c:v>997.45749999999998</c:v>
                </c:pt>
                <c:pt idx="7">
                  <c:v>1017.1761</c:v>
                </c:pt>
                <c:pt idx="8">
                  <c:v>606.75199999999995</c:v>
                </c:pt>
                <c:pt idx="9">
                  <c:v>591.35149999999999</c:v>
                </c:pt>
                <c:pt idx="10">
                  <c:v>834.91089999999997</c:v>
                </c:pt>
                <c:pt idx="11">
                  <c:v>2317.3062</c:v>
                </c:pt>
                <c:pt idx="12">
                  <c:v>822.43889999999999</c:v>
                </c:pt>
                <c:pt idx="13">
                  <c:v>792.42359999999996</c:v>
                </c:pt>
                <c:pt idx="14">
                  <c:v>536.71119999999996</c:v>
                </c:pt>
                <c:pt idx="15">
                  <c:v>756.57</c:v>
                </c:pt>
                <c:pt idx="16">
                  <c:v>201.52029999999999</c:v>
                </c:pt>
                <c:pt idx="17">
                  <c:v>10713.743200000001</c:v>
                </c:pt>
                <c:pt idx="18">
                  <c:v>5674.9985999999999</c:v>
                </c:pt>
                <c:pt idx="19">
                  <c:v>774.09609999999998</c:v>
                </c:pt>
                <c:pt idx="20">
                  <c:v>1060.8921</c:v>
                </c:pt>
                <c:pt idx="21">
                  <c:v>1088.4671000000001</c:v>
                </c:pt>
                <c:pt idx="22">
                  <c:v>841.03510000000006</c:v>
                </c:pt>
                <c:pt idx="23">
                  <c:v>1888.0409</c:v>
                </c:pt>
                <c:pt idx="24">
                  <c:v>903.55769999999995</c:v>
                </c:pt>
                <c:pt idx="25">
                  <c:v>365.79520000000002</c:v>
                </c:pt>
                <c:pt idx="26">
                  <c:v>1350.8786</c:v>
                </c:pt>
                <c:pt idx="27">
                  <c:v>673.04560000000004</c:v>
                </c:pt>
                <c:pt idx="28">
                  <c:v>878.04539999999997</c:v>
                </c:pt>
                <c:pt idx="29">
                  <c:v>505.60149999999999</c:v>
                </c:pt>
                <c:pt idx="30">
                  <c:v>545.84730000000002</c:v>
                </c:pt>
                <c:pt idx="31">
                  <c:v>1010.9182</c:v>
                </c:pt>
                <c:pt idx="32">
                  <c:v>292.10789999999997</c:v>
                </c:pt>
                <c:pt idx="33">
                  <c:v>790.80330000000004</c:v>
                </c:pt>
                <c:pt idx="34">
                  <c:v>2068.1855</c:v>
                </c:pt>
                <c:pt idx="35">
                  <c:v>1199.3047999999999</c:v>
                </c:pt>
                <c:pt idx="36">
                  <c:v>781.64840000000004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252443264"/>
        <c:axId val="252739968"/>
      </c:barChart>
      <c:catAx>
        <c:axId val="2524432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-4500000"/>
          <a:lstStyle/>
          <a:p>
            <a:pPr>
              <a:defRPr sz="1400" baseline="0"/>
            </a:pPr>
            <a:endParaRPr lang="en-US"/>
          </a:p>
        </c:txPr>
        <c:crossAx val="252739968"/>
        <c:crosses val="autoZero"/>
        <c:auto val="1"/>
        <c:lblAlgn val="ctr"/>
        <c:lblOffset val="0"/>
        <c:tickLblSkip val="1"/>
        <c:noMultiLvlLbl val="0"/>
      </c:catAx>
      <c:valAx>
        <c:axId val="2527399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24432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Active</a:t>
                    </a:r>
                    <a:r>
                      <a:rPr lang="en-US"/>
                      <a:t>, </a:t>
                    </a:r>
                    <a:r>
                      <a:rPr lang="en-US" smtClean="0"/>
                      <a:t>7</a:t>
                    </a:r>
                    <a:r>
                      <a:rPr lang="ro-RO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Inactive</a:t>
                    </a:r>
                    <a:r>
                      <a:rPr lang="en-US"/>
                      <a:t>, </a:t>
                    </a:r>
                    <a:r>
                      <a:rPr lang="ro-RO" smtClean="0"/>
                      <a:t>37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Active</c:v>
                </c:pt>
                <c:pt idx="1">
                  <c:v>Inactive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456498493243986E-4"/>
          <c:y val="0"/>
          <c:w val="0.68958637114805099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1834408719743365"/>
                  <c:y val="-6.62603737591314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o-RO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409205793720228"/>
                  <c:y val="1.4125612604433575E-2"/>
                </c:manualLayout>
              </c:layout>
              <c:tx>
                <c:rich>
                  <a:bodyPr/>
                  <a:lstStyle/>
                  <a:p>
                    <a:r>
                      <a:rPr lang="ro-RO" dirty="0" smtClean="0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implicate in PNCCF</c:v>
                </c:pt>
                <c:pt idx="1">
                  <c:v>neimplicate in PNCCF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36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0.2136752136752136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072807850585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887306109528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9138968027856915E-2"/>
                  <c:y val="-2.3408239700374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821145932257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69800569800569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54036087369420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6476733143399816E-2"/>
                  <c:y val="-2.3408239700373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3814498258942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5324469768914215"/>
                  <c:y val="-2.3408239700374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9.18012029123140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28078505856283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3.16555872111427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7.2807850585628359E-2"/>
                  <c:y val="2.3408239700374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1060462171573282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8.2304526748971138E-2"/>
                  <c:y val="-2.3408239700374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3.3238366571699908E-2"/>
                  <c:y val="2.3408239700374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5.3814498258942647E-2"/>
                  <c:y val="2.3408239700374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200063311174422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3.3238366571699908E-2"/>
                  <c:y val="4.681647940074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3.7986704653371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709401709401709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2.14734060125536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4.29468120251073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5.12058143376280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Sheet1!$A$2:$A$27</c:f>
              <c:strCache>
                <c:ptCount val="26"/>
                <c:pt idx="1">
                  <c:v>Digitop-ABML SRL (Antal Levente)</c:v>
                </c:pt>
                <c:pt idx="2">
                  <c:v>Arctopo SRL (Tamas Kalman)</c:v>
                </c:pt>
                <c:pt idx="3">
                  <c:v>Bencze Jozsef PFA </c:v>
                </c:pt>
                <c:pt idx="4">
                  <c:v>Topoland SRL (Manya Lorand, Sarkany Laszlo)</c:v>
                </c:pt>
                <c:pt idx="5">
                  <c:v>Birou Cadastru si Topografie Sarkany Laszlo </c:v>
                </c:pt>
                <c:pt idx="6">
                  <c:v>Hargoo-Cad SRL (Boga Janos, Boga Rozalia)</c:v>
                </c:pt>
                <c:pt idx="7">
                  <c:v>Conus-Inc SRL (Mike Levente, Mike Erika)</c:v>
                </c:pt>
                <c:pt idx="8">
                  <c:v>Denes L.Attila PFA </c:v>
                </c:pt>
                <c:pt idx="9">
                  <c:v>Dobos Lehel PFA</c:v>
                </c:pt>
                <c:pt idx="10">
                  <c:v>Eurotop SRL(Faur Traian, Faur Robert, Bogdan Gabriella)</c:v>
                </c:pt>
                <c:pt idx="11">
                  <c:v>Farkas Janos PFA </c:v>
                </c:pt>
                <c:pt idx="12">
                  <c:v>Geotop SRL (Marton Huba, Marton Hajnalka, )</c:v>
                </c:pt>
                <c:pt idx="13">
                  <c:v>Hajdu Gergely PFA </c:v>
                </c:pt>
                <c:pt idx="14">
                  <c:v>Laserdigital SRL (Fodor Attila, Kanya Laszlo)</c:v>
                </c:pt>
                <c:pt idx="15">
                  <c:v>Local Planing SRL(Gothard Torok Szilard)</c:v>
                </c:pt>
                <c:pt idx="16">
                  <c:v>Meridian-Geo Center SRL (Nagy Istvan)</c:v>
                </c:pt>
                <c:pt idx="17">
                  <c:v>Simetria SRL (Mate Sandor, Marton Istvan)</c:v>
                </c:pt>
                <c:pt idx="18">
                  <c:v>Szentes Annabella PFA </c:v>
                </c:pt>
                <c:pt idx="19">
                  <c:v>Topo Service SRL (Rakossy Botond, Rakosi Gabriella)</c:v>
                </c:pt>
                <c:pt idx="20">
                  <c:v>Vlad Drăgici Horațiu Gheorghe PFA II</c:v>
                </c:pt>
                <c:pt idx="21">
                  <c:v>Antal Levente PFA</c:v>
                </c:pt>
                <c:pt idx="22">
                  <c:v>Manya Lorand PFA</c:v>
                </c:pt>
                <c:pt idx="23">
                  <c:v>Boga Rozalia PFA</c:v>
                </c:pt>
                <c:pt idx="24">
                  <c:v>Cad-Top Sic SRL</c:v>
                </c:pt>
                <c:pt idx="25">
                  <c:v>Bogyo Zsombor PFA</c:v>
                </c:pt>
              </c:strCache>
            </c:strRef>
          </c:cat>
          <c:val>
            <c:numRef>
              <c:f>Sheet1!$B$2:$B$27</c:f>
              <c:numCache>
                <c:formatCode>#,##0</c:formatCode>
                <c:ptCount val="26"/>
                <c:pt idx="1">
                  <c:v>8760</c:v>
                </c:pt>
                <c:pt idx="2">
                  <c:v>703</c:v>
                </c:pt>
                <c:pt idx="3">
                  <c:v>2813</c:v>
                </c:pt>
                <c:pt idx="4">
                  <c:v>2595</c:v>
                </c:pt>
                <c:pt idx="5">
                  <c:v>981</c:v>
                </c:pt>
                <c:pt idx="6">
                  <c:v>1475</c:v>
                </c:pt>
                <c:pt idx="7">
                  <c:v>11532</c:v>
                </c:pt>
                <c:pt idx="8">
                  <c:v>2080</c:v>
                </c:pt>
                <c:pt idx="9">
                  <c:v>1393</c:v>
                </c:pt>
                <c:pt idx="10">
                  <c:v>10550</c:v>
                </c:pt>
                <c:pt idx="11">
                  <c:v>3029</c:v>
                </c:pt>
                <c:pt idx="12">
                  <c:v>2305</c:v>
                </c:pt>
                <c:pt idx="13">
                  <c:v>419</c:v>
                </c:pt>
                <c:pt idx="14">
                  <c:v>2316</c:v>
                </c:pt>
                <c:pt idx="15">
                  <c:v>3993</c:v>
                </c:pt>
                <c:pt idx="16">
                  <c:v>2515</c:v>
                </c:pt>
                <c:pt idx="17">
                  <c:v>708</c:v>
                </c:pt>
                <c:pt idx="18">
                  <c:v>1435</c:v>
                </c:pt>
                <c:pt idx="19">
                  <c:v>9378</c:v>
                </c:pt>
                <c:pt idx="20">
                  <c:v>787</c:v>
                </c:pt>
                <c:pt idx="21">
                  <c:v>762</c:v>
                </c:pt>
                <c:pt idx="22">
                  <c:v>6792</c:v>
                </c:pt>
                <c:pt idx="23">
                  <c:v>197</c:v>
                </c:pt>
                <c:pt idx="24">
                  <c:v>1177</c:v>
                </c:pt>
                <c:pt idx="25">
                  <c:v>1013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1332224"/>
        <c:axId val="152692992"/>
      </c:barChart>
      <c:catAx>
        <c:axId val="51332224"/>
        <c:scaling>
          <c:orientation val="minMax"/>
        </c:scaling>
        <c:delete val="0"/>
        <c:axPos val="l"/>
        <c:majorTickMark val="none"/>
        <c:minorTickMark val="none"/>
        <c:tickLblPos val="nextTo"/>
        <c:crossAx val="152692992"/>
        <c:crosses val="autoZero"/>
        <c:auto val="1"/>
        <c:lblAlgn val="ctr"/>
        <c:lblOffset val="100"/>
        <c:noMultiLvlLbl val="0"/>
      </c:catAx>
      <c:valAx>
        <c:axId val="15269299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51332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043747580332941E-2"/>
                  <c:y val="-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778939217963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32907471931862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493612078977937E-2"/>
                  <c:y val="9.6339113680154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65040650406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2648083623694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56794425087108"/>
                  <c:y val="-8.830983404406931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7750677506775145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84320557491289E-2"/>
                  <c:y val="8.830983404406931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00154858691444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7750677506775062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122725512969415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484320557491289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2586140147115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8.32365466511807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104529616724738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3.484320557491289E-2"/>
                  <c:y val="-4.8169556840077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3.097173828881146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35811072396438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9.6786682152535816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2.7100271002710029E-2"/>
                  <c:y val="-2.20774585110173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858304297328687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3.2907471931862178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4.45218737901664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3.2907471931862178E-2"/>
                  <c:y val="2.4084778420038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Digitop-ABML SRL (Antal Levente)</c:v>
                </c:pt>
                <c:pt idx="1">
                  <c:v>Arctopo SRL (Tamas Kalman)</c:v>
                </c:pt>
                <c:pt idx="2">
                  <c:v>Bencze Jozsef PFA </c:v>
                </c:pt>
                <c:pt idx="3">
                  <c:v>Topoland SRL (Manya Lorand, Sarkany Laszlo)</c:v>
                </c:pt>
                <c:pt idx="4">
                  <c:v>Birou Cadastru si Topografie Sarkany Laszlo </c:v>
                </c:pt>
                <c:pt idx="5">
                  <c:v>Hargoo-Cad SRL (Boga Janos, Boga Rozalia)</c:v>
                </c:pt>
                <c:pt idx="6">
                  <c:v>Conus-Inc SRL (Mike Levente, Mike Erika)</c:v>
                </c:pt>
                <c:pt idx="7">
                  <c:v>Denes L.Attila PFA </c:v>
                </c:pt>
                <c:pt idx="8">
                  <c:v>Dobos Lehel PFA</c:v>
                </c:pt>
                <c:pt idx="9">
                  <c:v>Eurotop SRL(Faur Traian, Faur Robert, Bogdan Gabriella)</c:v>
                </c:pt>
                <c:pt idx="10">
                  <c:v>Farkas Janos PFA </c:v>
                </c:pt>
                <c:pt idx="11">
                  <c:v>Geotop SRL (Marton Huba, Marton Hajnalka, )</c:v>
                </c:pt>
                <c:pt idx="12">
                  <c:v>Hajdu Gergely PFA </c:v>
                </c:pt>
                <c:pt idx="13">
                  <c:v>Laserdigital SRL (Fodor Attila, Kanya Laszlo)</c:v>
                </c:pt>
                <c:pt idx="14">
                  <c:v>Local Planing SRL(Gothard Torok Szilard)</c:v>
                </c:pt>
                <c:pt idx="15">
                  <c:v>Meridian-Geo Center SRL (Nagy Istvan)</c:v>
                </c:pt>
                <c:pt idx="16">
                  <c:v>Simetria SRL (Mate Sandor, Marton Istvan)</c:v>
                </c:pt>
                <c:pt idx="17">
                  <c:v>Szentes Annabella PFA </c:v>
                </c:pt>
                <c:pt idx="18">
                  <c:v>Topo Service SRL (Rakossy Botond, Rakosi Gabriella)</c:v>
                </c:pt>
                <c:pt idx="19">
                  <c:v>Vlad Drăgici Horațiu Gheorghe PFA II</c:v>
                </c:pt>
                <c:pt idx="20">
                  <c:v>Antal Levente PFA</c:v>
                </c:pt>
                <c:pt idx="21">
                  <c:v>Manya Lorand PFA</c:v>
                </c:pt>
                <c:pt idx="22">
                  <c:v>Boga Rozalia PFA</c:v>
                </c:pt>
                <c:pt idx="23">
                  <c:v>Cad-Top Sic SRL</c:v>
                </c:pt>
                <c:pt idx="24">
                  <c:v>Bogyo Zsombor PFA</c:v>
                </c:pt>
              </c:strCache>
            </c:strRef>
          </c:cat>
          <c:val>
            <c:numRef>
              <c:f>Sheet1!$B$2:$B$26</c:f>
              <c:numCache>
                <c:formatCode>#,##0</c:formatCode>
                <c:ptCount val="25"/>
                <c:pt idx="0">
                  <c:v>2956</c:v>
                </c:pt>
                <c:pt idx="1">
                  <c:v>225</c:v>
                </c:pt>
                <c:pt idx="2">
                  <c:v>878</c:v>
                </c:pt>
                <c:pt idx="3">
                  <c:v>2030</c:v>
                </c:pt>
                <c:pt idx="4">
                  <c:v>234</c:v>
                </c:pt>
                <c:pt idx="5">
                  <c:v>869</c:v>
                </c:pt>
                <c:pt idx="6">
                  <c:v>3899</c:v>
                </c:pt>
                <c:pt idx="7">
                  <c:v>1187</c:v>
                </c:pt>
                <c:pt idx="8">
                  <c:v>326</c:v>
                </c:pt>
                <c:pt idx="9">
                  <c:v>3581</c:v>
                </c:pt>
                <c:pt idx="10">
                  <c:v>1199</c:v>
                </c:pt>
                <c:pt idx="11">
                  <c:v>2589</c:v>
                </c:pt>
                <c:pt idx="12">
                  <c:v>377</c:v>
                </c:pt>
                <c:pt idx="13">
                  <c:v>982</c:v>
                </c:pt>
                <c:pt idx="14">
                  <c:v>1620</c:v>
                </c:pt>
                <c:pt idx="15">
                  <c:v>2201</c:v>
                </c:pt>
                <c:pt idx="16">
                  <c:v>227</c:v>
                </c:pt>
                <c:pt idx="17">
                  <c:v>390</c:v>
                </c:pt>
                <c:pt idx="18">
                  <c:v>11833</c:v>
                </c:pt>
                <c:pt idx="19">
                  <c:v>2057</c:v>
                </c:pt>
                <c:pt idx="20">
                  <c:v>158</c:v>
                </c:pt>
                <c:pt idx="21">
                  <c:v>4925</c:v>
                </c:pt>
                <c:pt idx="22">
                  <c:v>133</c:v>
                </c:pt>
                <c:pt idx="23" formatCode="General">
                  <c:v>682</c:v>
                </c:pt>
                <c:pt idx="24" formatCode="General">
                  <c:v>283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53582208"/>
        <c:axId val="153597440"/>
      </c:barChart>
      <c:catAx>
        <c:axId val="1535822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53597440"/>
        <c:crosses val="autoZero"/>
        <c:auto val="1"/>
        <c:lblAlgn val="ctr"/>
        <c:lblOffset val="100"/>
        <c:noMultiLvlLbl val="0"/>
      </c:catAx>
      <c:valAx>
        <c:axId val="15359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5358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 </a:t>
                    </a:r>
                    <a:r>
                      <a:rPr lang="en-US" dirty="0" err="1" smtClean="0"/>
                      <a:t>contracte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reziliate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522710702828813"/>
                  <c:y val="-0.25029190607930768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33 contracte realizate </a:t>
                    </a:r>
                    <a:r>
                      <a:rPr lang="it-IT" dirty="0"/>
                      <a:t>in </a:t>
                    </a:r>
                    <a:r>
                      <a:rPr lang="it-IT" dirty="0" smtClean="0"/>
                      <a:t>31 UAT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2"/>
                <c:pt idx="0">
                  <c:v>Reziliate</c:v>
                </c:pt>
                <c:pt idx="1">
                  <c:v>Realizate in 31 UAT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Sheet1!$A$2:$A$32</c:f>
              <c:strCache>
                <c:ptCount val="31"/>
                <c:pt idx="0">
                  <c:v>ATID</c:v>
                </c:pt>
                <c:pt idx="1">
                  <c:v>AVRAMESTI</c:v>
                </c:pt>
                <c:pt idx="2">
                  <c:v>BILBOR</c:v>
                </c:pt>
                <c:pt idx="3">
                  <c:v>BRADESTI</c:v>
                </c:pt>
                <c:pt idx="4">
                  <c:v>CAPALNITA</c:v>
                </c:pt>
                <c:pt idx="5">
                  <c:v>CARTA</c:v>
                </c:pt>
                <c:pt idx="6">
                  <c:v>CICEU</c:v>
                </c:pt>
                <c:pt idx="7">
                  <c:v>CIUMANI</c:v>
                </c:pt>
                <c:pt idx="8">
                  <c:v>COZMENI</c:v>
                </c:pt>
                <c:pt idx="9">
                  <c:v>DEALU</c:v>
                </c:pt>
                <c:pt idx="10">
                  <c:v>DITRAU</c:v>
                </c:pt>
                <c:pt idx="11">
                  <c:v>FELICENI</c:v>
                </c:pt>
                <c:pt idx="12">
                  <c:v>FRUMOASA</c:v>
                </c:pt>
                <c:pt idx="13">
                  <c:v>GHEORGHENI</c:v>
                </c:pt>
                <c:pt idx="14">
                  <c:v>LUNCA DE JOS</c:v>
                </c:pt>
                <c:pt idx="15">
                  <c:v>MERESTI</c:v>
                </c:pt>
                <c:pt idx="16">
                  <c:v>MADARAS</c:v>
                </c:pt>
                <c:pt idx="17">
                  <c:v>MIERCUREA CIUC</c:v>
                </c:pt>
                <c:pt idx="18">
                  <c:v>MIHAILENI</c:v>
                </c:pt>
                <c:pt idx="19">
                  <c:v>MUGENI</c:v>
                </c:pt>
                <c:pt idx="20">
                  <c:v>PAULENI CIUC</c:v>
                </c:pt>
                <c:pt idx="21">
                  <c:v>PORUMBENI</c:v>
                </c:pt>
                <c:pt idx="22">
                  <c:v>SANMARTIN</c:v>
                </c:pt>
                <c:pt idx="23">
                  <c:v>SANSIMION</c:v>
                </c:pt>
                <c:pt idx="24">
                  <c:v>SANTIMBRU</c:v>
                </c:pt>
                <c:pt idx="25">
                  <c:v>SARMAS</c:v>
                </c:pt>
                <c:pt idx="26">
                  <c:v>SIMONESTI</c:v>
                </c:pt>
                <c:pt idx="27">
                  <c:v>SUSENI</c:v>
                </c:pt>
                <c:pt idx="28">
                  <c:v>TUSNAD</c:v>
                </c:pt>
                <c:pt idx="29">
                  <c:v>VLAHITA</c:v>
                </c:pt>
                <c:pt idx="30">
                  <c:v>VOSLABENI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429</c:v>
                </c:pt>
                <c:pt idx="1">
                  <c:v>550</c:v>
                </c:pt>
                <c:pt idx="2">
                  <c:v>143</c:v>
                </c:pt>
                <c:pt idx="3">
                  <c:v>398</c:v>
                </c:pt>
                <c:pt idx="4">
                  <c:v>376</c:v>
                </c:pt>
                <c:pt idx="5">
                  <c:v>467</c:v>
                </c:pt>
                <c:pt idx="6">
                  <c:v>396</c:v>
                </c:pt>
                <c:pt idx="7">
                  <c:v>192</c:v>
                </c:pt>
                <c:pt idx="8">
                  <c:v>571</c:v>
                </c:pt>
                <c:pt idx="9">
                  <c:v>786</c:v>
                </c:pt>
                <c:pt idx="10">
                  <c:v>762</c:v>
                </c:pt>
                <c:pt idx="11">
                  <c:v>787</c:v>
                </c:pt>
                <c:pt idx="12">
                  <c:v>164</c:v>
                </c:pt>
                <c:pt idx="13">
                  <c:v>454</c:v>
                </c:pt>
                <c:pt idx="14">
                  <c:v>669</c:v>
                </c:pt>
                <c:pt idx="15">
                  <c:v>772</c:v>
                </c:pt>
                <c:pt idx="16">
                  <c:v>822</c:v>
                </c:pt>
                <c:pt idx="17">
                  <c:v>921</c:v>
                </c:pt>
                <c:pt idx="18">
                  <c:v>688</c:v>
                </c:pt>
                <c:pt idx="19">
                  <c:v>266</c:v>
                </c:pt>
                <c:pt idx="20">
                  <c:v>280</c:v>
                </c:pt>
                <c:pt idx="21">
                  <c:v>386</c:v>
                </c:pt>
                <c:pt idx="22">
                  <c:v>811</c:v>
                </c:pt>
                <c:pt idx="23">
                  <c:v>669</c:v>
                </c:pt>
                <c:pt idx="24">
                  <c:v>729</c:v>
                </c:pt>
                <c:pt idx="25">
                  <c:v>967</c:v>
                </c:pt>
                <c:pt idx="26">
                  <c:v>450</c:v>
                </c:pt>
                <c:pt idx="27">
                  <c:v>643</c:v>
                </c:pt>
                <c:pt idx="28">
                  <c:v>517</c:v>
                </c:pt>
                <c:pt idx="29">
                  <c:v>838</c:v>
                </c:pt>
                <c:pt idx="30">
                  <c:v>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235520"/>
        <c:axId val="250261888"/>
      </c:barChart>
      <c:catAx>
        <c:axId val="250235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50261888"/>
        <c:crosses val="autoZero"/>
        <c:auto val="1"/>
        <c:lblAlgn val="ctr"/>
        <c:lblOffset val="100"/>
        <c:noMultiLvlLbl val="0"/>
      </c:catAx>
      <c:valAx>
        <c:axId val="25026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023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Sheet1!$A$2:$A$32</c:f>
              <c:strCache>
                <c:ptCount val="31"/>
                <c:pt idx="0">
                  <c:v>ATID</c:v>
                </c:pt>
                <c:pt idx="1">
                  <c:v>AVRAMESTI</c:v>
                </c:pt>
                <c:pt idx="2">
                  <c:v>BILBOR</c:v>
                </c:pt>
                <c:pt idx="3">
                  <c:v>BRADESTI</c:v>
                </c:pt>
                <c:pt idx="4">
                  <c:v>CAPALNITA</c:v>
                </c:pt>
                <c:pt idx="5">
                  <c:v>CARTA</c:v>
                </c:pt>
                <c:pt idx="6">
                  <c:v>CICEU</c:v>
                </c:pt>
                <c:pt idx="7">
                  <c:v>CIUMANI</c:v>
                </c:pt>
                <c:pt idx="8">
                  <c:v>COZMENI</c:v>
                </c:pt>
                <c:pt idx="9">
                  <c:v>DEALU</c:v>
                </c:pt>
                <c:pt idx="10">
                  <c:v>DITRAU</c:v>
                </c:pt>
                <c:pt idx="11">
                  <c:v>FELICENI</c:v>
                </c:pt>
                <c:pt idx="12">
                  <c:v>FRUMOASA</c:v>
                </c:pt>
                <c:pt idx="13">
                  <c:v>GHEORGHENI</c:v>
                </c:pt>
                <c:pt idx="14">
                  <c:v>LUNCA DE JOS</c:v>
                </c:pt>
                <c:pt idx="15">
                  <c:v>MERESTI</c:v>
                </c:pt>
                <c:pt idx="16">
                  <c:v>MADARAS</c:v>
                </c:pt>
                <c:pt idx="17">
                  <c:v>MIERCUREA CIUC</c:v>
                </c:pt>
                <c:pt idx="18">
                  <c:v>MIHAILENI</c:v>
                </c:pt>
                <c:pt idx="19">
                  <c:v>MUGENI</c:v>
                </c:pt>
                <c:pt idx="20">
                  <c:v>PAULENI CIUC</c:v>
                </c:pt>
                <c:pt idx="21">
                  <c:v>PORUMBENI</c:v>
                </c:pt>
                <c:pt idx="22">
                  <c:v>SANMARTIN</c:v>
                </c:pt>
                <c:pt idx="23">
                  <c:v>SANSIMION</c:v>
                </c:pt>
                <c:pt idx="24">
                  <c:v>SANTIMBRU</c:v>
                </c:pt>
                <c:pt idx="25">
                  <c:v>SARMAS</c:v>
                </c:pt>
                <c:pt idx="26">
                  <c:v>SIMONESTI</c:v>
                </c:pt>
                <c:pt idx="27">
                  <c:v>SUSENI</c:v>
                </c:pt>
                <c:pt idx="28">
                  <c:v>TUSNAD</c:v>
                </c:pt>
                <c:pt idx="29">
                  <c:v>VLAHITA</c:v>
                </c:pt>
                <c:pt idx="30">
                  <c:v>VOSLABENI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566</c:v>
                </c:pt>
                <c:pt idx="1">
                  <c:v>228</c:v>
                </c:pt>
                <c:pt idx="2">
                  <c:v>57</c:v>
                </c:pt>
                <c:pt idx="3">
                  <c:v>105</c:v>
                </c:pt>
                <c:pt idx="4">
                  <c:v>159</c:v>
                </c:pt>
                <c:pt idx="5">
                  <c:v>137</c:v>
                </c:pt>
                <c:pt idx="6">
                  <c:v>89</c:v>
                </c:pt>
                <c:pt idx="7">
                  <c:v>38</c:v>
                </c:pt>
                <c:pt idx="8">
                  <c:v>249</c:v>
                </c:pt>
                <c:pt idx="9">
                  <c:v>262</c:v>
                </c:pt>
                <c:pt idx="10">
                  <c:v>435</c:v>
                </c:pt>
                <c:pt idx="11">
                  <c:v>365</c:v>
                </c:pt>
                <c:pt idx="12">
                  <c:v>37</c:v>
                </c:pt>
                <c:pt idx="13">
                  <c:v>576</c:v>
                </c:pt>
                <c:pt idx="14">
                  <c:v>1318</c:v>
                </c:pt>
                <c:pt idx="15">
                  <c:v>1003</c:v>
                </c:pt>
                <c:pt idx="16">
                  <c:v>238</c:v>
                </c:pt>
                <c:pt idx="17">
                  <c:v>572</c:v>
                </c:pt>
                <c:pt idx="18">
                  <c:v>186</c:v>
                </c:pt>
                <c:pt idx="19">
                  <c:v>51</c:v>
                </c:pt>
                <c:pt idx="20">
                  <c:v>89</c:v>
                </c:pt>
                <c:pt idx="21">
                  <c:v>69</c:v>
                </c:pt>
                <c:pt idx="22">
                  <c:v>1329</c:v>
                </c:pt>
                <c:pt idx="23">
                  <c:v>363</c:v>
                </c:pt>
                <c:pt idx="24">
                  <c:v>250</c:v>
                </c:pt>
                <c:pt idx="25">
                  <c:v>648</c:v>
                </c:pt>
                <c:pt idx="26">
                  <c:v>442</c:v>
                </c:pt>
                <c:pt idx="27">
                  <c:v>314</c:v>
                </c:pt>
                <c:pt idx="28">
                  <c:v>310</c:v>
                </c:pt>
                <c:pt idx="29">
                  <c:v>498</c:v>
                </c:pt>
                <c:pt idx="30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515456"/>
        <c:axId val="252516992"/>
      </c:barChart>
      <c:catAx>
        <c:axId val="25251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252516992"/>
        <c:crosses val="autoZero"/>
        <c:auto val="1"/>
        <c:lblAlgn val="ctr"/>
        <c:lblOffset val="100"/>
        <c:noMultiLvlLbl val="0"/>
      </c:catAx>
      <c:valAx>
        <c:axId val="25251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51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TOPO SERVICE S.A</c:v>
                </c:pt>
                <c:pt idx="1">
                  <c:v>SZENTES ANNABELLA PERS.FIZ.AUTORIZATA</c:v>
                </c:pt>
                <c:pt idx="2">
                  <c:v>S.C.LOCAL PLANING CENTER S.R.L.</c:v>
                </c:pt>
                <c:pt idx="3">
                  <c:v>MOLBAK PROIECT S.R.L.</c:v>
                </c:pt>
                <c:pt idx="4">
                  <c:v>MERIDIAN GEO-CENTER SRL</c:v>
                </c:pt>
                <c:pt idx="5">
                  <c:v>FELCSIK HAJDU GERGELY-SZABOLCS</c:v>
                </c:pt>
                <c:pt idx="6">
                  <c:v>EUROTOP S.R.L</c:v>
                </c:pt>
                <c:pt idx="7">
                  <c:v>DIGITOP-ABML S.R.L.</c:v>
                </c:pt>
                <c:pt idx="8">
                  <c:v>CONUS INC.S.R.L</c:v>
                </c:pt>
                <c:pt idx="9">
                  <c:v>CADTOP-SIC S.R.L</c:v>
                </c:pt>
                <c:pt idx="10">
                  <c:v>BOGYO ZSOMBOR INTREPRINDERE INDIVIDUALA</c:v>
                </c:pt>
                <c:pt idx="11">
                  <c:v>BIROUL INDIVIDUAL DE GEODEZIE FERENCZ E ZOLTAN</c:v>
                </c:pt>
                <c:pt idx="12">
                  <c:v>ADVAITA SRL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1909</c:v>
                </c:pt>
                <c:pt idx="1">
                  <c:v>729</c:v>
                </c:pt>
                <c:pt idx="2">
                  <c:v>1170</c:v>
                </c:pt>
                <c:pt idx="3">
                  <c:v>811</c:v>
                </c:pt>
                <c:pt idx="4">
                  <c:v>762</c:v>
                </c:pt>
                <c:pt idx="5">
                  <c:v>1439</c:v>
                </c:pt>
                <c:pt idx="6">
                  <c:v>1387</c:v>
                </c:pt>
                <c:pt idx="7">
                  <c:v>2452</c:v>
                </c:pt>
                <c:pt idx="8">
                  <c:v>3676</c:v>
                </c:pt>
                <c:pt idx="9">
                  <c:v>967</c:v>
                </c:pt>
                <c:pt idx="10">
                  <c:v>680</c:v>
                </c:pt>
                <c:pt idx="11">
                  <c:v>921</c:v>
                </c:pt>
                <c:pt idx="12">
                  <c:v>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04352"/>
        <c:axId val="251606144"/>
      </c:barChart>
      <c:catAx>
        <c:axId val="251604352"/>
        <c:scaling>
          <c:orientation val="minMax"/>
        </c:scaling>
        <c:delete val="0"/>
        <c:axPos val="l"/>
        <c:majorTickMark val="out"/>
        <c:minorTickMark val="none"/>
        <c:tickLblPos val="nextTo"/>
        <c:crossAx val="251606144"/>
        <c:crosses val="autoZero"/>
        <c:auto val="1"/>
        <c:lblAlgn val="ctr"/>
        <c:lblOffset val="100"/>
        <c:noMultiLvlLbl val="0"/>
      </c:catAx>
      <c:valAx>
        <c:axId val="251606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16043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 b="1" i="0" baseline="0">
          <a:latin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CICEU</c:v>
                </c:pt>
                <c:pt idx="1">
                  <c:v>DĂNEȘTI</c:v>
                </c:pt>
                <c:pt idx="2">
                  <c:v>PĂULENI-CIUC</c:v>
                </c:pt>
                <c:pt idx="3">
                  <c:v>SÂNMARTIN</c:v>
                </c:pt>
                <c:pt idx="4">
                  <c:v>SATU-MARE</c:v>
                </c:pt>
                <c:pt idx="5">
                  <c:v>TULGHEȘ</c:v>
                </c:pt>
                <c:pt idx="6">
                  <c:v>ULIEȘ</c:v>
                </c:pt>
                <c:pt idx="7">
                  <c:v>CORUND</c:v>
                </c:pt>
                <c:pt idx="8">
                  <c:v>PRAID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143</c:v>
                </c:pt>
                <c:pt idx="1">
                  <c:v>38.799999999999997</c:v>
                </c:pt>
                <c:pt idx="2">
                  <c:v>15.21</c:v>
                </c:pt>
                <c:pt idx="3">
                  <c:v>133</c:v>
                </c:pt>
                <c:pt idx="4">
                  <c:v>88.3</c:v>
                </c:pt>
                <c:pt idx="5">
                  <c:v>552</c:v>
                </c:pt>
                <c:pt idx="6">
                  <c:v>322.5</c:v>
                </c:pt>
                <c:pt idx="7">
                  <c:v>176.27099999999999</c:v>
                </c:pt>
                <c:pt idx="8">
                  <c:v>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721792"/>
        <c:axId val="250723328"/>
      </c:barChart>
      <c:catAx>
        <c:axId val="25072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50723328"/>
        <c:crosses val="autoZero"/>
        <c:auto val="1"/>
        <c:lblAlgn val="ctr"/>
        <c:lblOffset val="100"/>
        <c:noMultiLvlLbl val="0"/>
      </c:catAx>
      <c:valAx>
        <c:axId val="2507233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0721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TOPO SERVICE S.A</c:v>
                </c:pt>
                <c:pt idx="1">
                  <c:v>SZENTES ANNABELLA PERS.FIZ.AUTORIZATA</c:v>
                </c:pt>
                <c:pt idx="2">
                  <c:v>S.C.LOCAL PLANING CENTER S.R.L.</c:v>
                </c:pt>
                <c:pt idx="3">
                  <c:v>MOLBAK PROIECT S.R.L.</c:v>
                </c:pt>
                <c:pt idx="4">
                  <c:v>MERIDIAN GEO-CENTER SRL</c:v>
                </c:pt>
                <c:pt idx="5">
                  <c:v>FELCSIK HAJDU GERGELY-SZABOLCS</c:v>
                </c:pt>
                <c:pt idx="6">
                  <c:v>EUROTOP S.R.L</c:v>
                </c:pt>
                <c:pt idx="7">
                  <c:v>DIGITOP-ABML S.R.L.</c:v>
                </c:pt>
                <c:pt idx="8">
                  <c:v>CONUS INC.S.R.L</c:v>
                </c:pt>
                <c:pt idx="9">
                  <c:v>CADTOP-SIC S.R.L</c:v>
                </c:pt>
                <c:pt idx="10">
                  <c:v>BOGYO ZSOMBOR INTREPRINDERE INDIVIDUALA</c:v>
                </c:pt>
                <c:pt idx="11">
                  <c:v>BIROUL INDIVIDUAL DE GEODEZIE FERENCZ E ZOLTAN</c:v>
                </c:pt>
                <c:pt idx="12">
                  <c:v>ADVAITA SRL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2265</c:v>
                </c:pt>
                <c:pt idx="1">
                  <c:v>250</c:v>
                </c:pt>
                <c:pt idx="2">
                  <c:v>1108</c:v>
                </c:pt>
                <c:pt idx="3">
                  <c:v>1329</c:v>
                </c:pt>
                <c:pt idx="4">
                  <c:v>435</c:v>
                </c:pt>
                <c:pt idx="5">
                  <c:v>941</c:v>
                </c:pt>
                <c:pt idx="6">
                  <c:v>529</c:v>
                </c:pt>
                <c:pt idx="7">
                  <c:v>923</c:v>
                </c:pt>
                <c:pt idx="8">
                  <c:v>1663</c:v>
                </c:pt>
                <c:pt idx="9">
                  <c:v>648</c:v>
                </c:pt>
                <c:pt idx="10">
                  <c:v>320</c:v>
                </c:pt>
                <c:pt idx="11">
                  <c:v>572</c:v>
                </c:pt>
                <c:pt idx="12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23680"/>
        <c:axId val="251654144"/>
      </c:barChart>
      <c:catAx>
        <c:axId val="251623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Arial" panose="020B0604020202020204" pitchFamily="34" charset="0"/>
              </a:defRPr>
            </a:pPr>
            <a:endParaRPr lang="en-US"/>
          </a:p>
        </c:txPr>
        <c:crossAx val="251654144"/>
        <c:crosses val="autoZero"/>
        <c:auto val="1"/>
        <c:lblAlgn val="ctr"/>
        <c:lblOffset val="100"/>
        <c:noMultiLvlLbl val="0"/>
      </c:catAx>
      <c:valAx>
        <c:axId val="251654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162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Sheet1!$A$2:$A$34</c:f>
              <c:strCache>
                <c:ptCount val="33"/>
                <c:pt idx="0">
                  <c:v>ATID</c:v>
                </c:pt>
                <c:pt idx="1">
                  <c:v>AVRĂMEŞTI</c:v>
                </c:pt>
                <c:pt idx="2">
                  <c:v>BILBOR</c:v>
                </c:pt>
                <c:pt idx="3">
                  <c:v>CĂPÂLNIŢA</c:v>
                </c:pt>
                <c:pt idx="4">
                  <c:v>CICEU</c:v>
                </c:pt>
                <c:pt idx="5">
                  <c:v>CIUMANI</c:v>
                </c:pt>
                <c:pt idx="6">
                  <c:v>COZMENI</c:v>
                </c:pt>
                <c:pt idx="7">
                  <c:v>DĂNEŞTI</c:v>
                </c:pt>
                <c:pt idx="8">
                  <c:v>DEALU</c:v>
                </c:pt>
                <c:pt idx="9">
                  <c:v>DITRĂU</c:v>
                </c:pt>
                <c:pt idx="10">
                  <c:v>FELICENI</c:v>
                </c:pt>
                <c:pt idx="11">
                  <c:v>GHEORGHENI</c:v>
                </c:pt>
                <c:pt idx="12">
                  <c:v>LĂZAREA</c:v>
                </c:pt>
                <c:pt idx="13">
                  <c:v>LUNCA DE SUS</c:v>
                </c:pt>
                <c:pt idx="14">
                  <c:v>MĂDĂRAŞ</c:v>
                </c:pt>
                <c:pt idx="15">
                  <c:v>MEREŞTI</c:v>
                </c:pt>
                <c:pt idx="16">
                  <c:v>MIERCUREA CIUC </c:v>
                </c:pt>
                <c:pt idx="17">
                  <c:v>MIHĂILENI</c:v>
                </c:pt>
                <c:pt idx="18">
                  <c:v>MUGENI</c:v>
                </c:pt>
                <c:pt idx="19">
                  <c:v>ODORHEIU SECUIESC</c:v>
                </c:pt>
                <c:pt idx="20">
                  <c:v>PĂULENI-CIUC</c:v>
                </c:pt>
                <c:pt idx="21">
                  <c:v>PORUMBENI</c:v>
                </c:pt>
                <c:pt idx="22">
                  <c:v>RACU</c:v>
                </c:pt>
                <c:pt idx="23">
                  <c:v>SÂNSIMION</c:v>
                </c:pt>
                <c:pt idx="24">
                  <c:v>SÂNTIMBRU</c:v>
                </c:pt>
                <c:pt idx="25">
                  <c:v>SICULENI</c:v>
                </c:pt>
                <c:pt idx="26">
                  <c:v>SUSENI</c:v>
                </c:pt>
                <c:pt idx="27">
                  <c:v>TOMEŞTI</c:v>
                </c:pt>
                <c:pt idx="28">
                  <c:v>TOPLIŢA</c:v>
                </c:pt>
                <c:pt idx="29">
                  <c:v>TULGHEŞ</c:v>
                </c:pt>
                <c:pt idx="30">
                  <c:v>TUŞNAD</c:v>
                </c:pt>
                <c:pt idx="31">
                  <c:v>ULIEŞ</c:v>
                </c:pt>
                <c:pt idx="32">
                  <c:v>VLĂHIŢA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850</c:v>
                </c:pt>
                <c:pt idx="1">
                  <c:v>760</c:v>
                </c:pt>
                <c:pt idx="2">
                  <c:v>560</c:v>
                </c:pt>
                <c:pt idx="3">
                  <c:v>720</c:v>
                </c:pt>
                <c:pt idx="4">
                  <c:v>571</c:v>
                </c:pt>
                <c:pt idx="5">
                  <c:v>672</c:v>
                </c:pt>
                <c:pt idx="6">
                  <c:v>800</c:v>
                </c:pt>
                <c:pt idx="7">
                  <c:v>840</c:v>
                </c:pt>
                <c:pt idx="8">
                  <c:v>821</c:v>
                </c:pt>
                <c:pt idx="9">
                  <c:v>630</c:v>
                </c:pt>
                <c:pt idx="10">
                  <c:v>700</c:v>
                </c:pt>
                <c:pt idx="11">
                  <c:v>594</c:v>
                </c:pt>
                <c:pt idx="12">
                  <c:v>630</c:v>
                </c:pt>
                <c:pt idx="13">
                  <c:v>670</c:v>
                </c:pt>
                <c:pt idx="14">
                  <c:v>620</c:v>
                </c:pt>
                <c:pt idx="15">
                  <c:v>846</c:v>
                </c:pt>
                <c:pt idx="16">
                  <c:v>850</c:v>
                </c:pt>
                <c:pt idx="17">
                  <c:v>846</c:v>
                </c:pt>
                <c:pt idx="18">
                  <c:v>370</c:v>
                </c:pt>
                <c:pt idx="19">
                  <c:v>846</c:v>
                </c:pt>
                <c:pt idx="20">
                  <c:v>646</c:v>
                </c:pt>
                <c:pt idx="21">
                  <c:v>330</c:v>
                </c:pt>
                <c:pt idx="22">
                  <c:v>350</c:v>
                </c:pt>
                <c:pt idx="23">
                  <c:v>774</c:v>
                </c:pt>
                <c:pt idx="24">
                  <c:v>455</c:v>
                </c:pt>
                <c:pt idx="25">
                  <c:v>815</c:v>
                </c:pt>
                <c:pt idx="26">
                  <c:v>740</c:v>
                </c:pt>
                <c:pt idx="27">
                  <c:v>760</c:v>
                </c:pt>
                <c:pt idx="28">
                  <c:v>272</c:v>
                </c:pt>
                <c:pt idx="29">
                  <c:v>200</c:v>
                </c:pt>
                <c:pt idx="30">
                  <c:v>514</c:v>
                </c:pt>
                <c:pt idx="31">
                  <c:v>848</c:v>
                </c:pt>
                <c:pt idx="32">
                  <c:v>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142720"/>
        <c:axId val="254832640"/>
      </c:barChart>
      <c:catAx>
        <c:axId val="254142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en-US"/>
          </a:p>
        </c:txPr>
        <c:crossAx val="254832640"/>
        <c:crosses val="autoZero"/>
        <c:auto val="0"/>
        <c:lblAlgn val="ctr"/>
        <c:lblOffset val="100"/>
        <c:tickLblSkip val="1"/>
        <c:noMultiLvlLbl val="0"/>
      </c:catAx>
      <c:valAx>
        <c:axId val="25483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541427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Sheet1!$A$2:$A$35</c:f>
              <c:strCache>
                <c:ptCount val="34"/>
                <c:pt idx="0">
                  <c:v>ATID</c:v>
                </c:pt>
                <c:pt idx="1">
                  <c:v>AVRĂMEŞTI</c:v>
                </c:pt>
                <c:pt idx="2">
                  <c:v>BILBOR</c:v>
                </c:pt>
                <c:pt idx="3">
                  <c:v>CĂPÂLNIŢA</c:v>
                </c:pt>
                <c:pt idx="4">
                  <c:v>CICEU</c:v>
                </c:pt>
                <c:pt idx="5">
                  <c:v>CIUMANI</c:v>
                </c:pt>
                <c:pt idx="6">
                  <c:v>COZMENI</c:v>
                </c:pt>
                <c:pt idx="7">
                  <c:v>DĂNEŞTI</c:v>
                </c:pt>
                <c:pt idx="8">
                  <c:v>DEALU</c:v>
                </c:pt>
                <c:pt idx="9">
                  <c:v>DITRĂU</c:v>
                </c:pt>
                <c:pt idx="10">
                  <c:v>FELICENI</c:v>
                </c:pt>
                <c:pt idx="11">
                  <c:v>GHEORGHENI</c:v>
                </c:pt>
                <c:pt idx="12">
                  <c:v>LĂZAREA</c:v>
                </c:pt>
                <c:pt idx="13">
                  <c:v>LUNCA DE SUS</c:v>
                </c:pt>
                <c:pt idx="14">
                  <c:v>MĂDĂRAŞ</c:v>
                </c:pt>
                <c:pt idx="15">
                  <c:v>MEREŞTI</c:v>
                </c:pt>
                <c:pt idx="16">
                  <c:v>MIERCUREA CIUC </c:v>
                </c:pt>
                <c:pt idx="17">
                  <c:v>MIHĂILENI</c:v>
                </c:pt>
                <c:pt idx="18">
                  <c:v>MUGENI</c:v>
                </c:pt>
                <c:pt idx="19">
                  <c:v>ODORHEIU SECUIESC</c:v>
                </c:pt>
                <c:pt idx="20">
                  <c:v>PĂULENI-CIUC</c:v>
                </c:pt>
                <c:pt idx="21">
                  <c:v>PORUMBENI</c:v>
                </c:pt>
                <c:pt idx="22">
                  <c:v>RACU</c:v>
                </c:pt>
                <c:pt idx="23">
                  <c:v>SÂNSIMION</c:v>
                </c:pt>
                <c:pt idx="24">
                  <c:v>SÂNTIMBRU</c:v>
                </c:pt>
                <c:pt idx="25">
                  <c:v>SICULENI</c:v>
                </c:pt>
                <c:pt idx="26">
                  <c:v>SUSENI</c:v>
                </c:pt>
                <c:pt idx="27">
                  <c:v>TOMEŞTI</c:v>
                </c:pt>
                <c:pt idx="28">
                  <c:v>TOPLIŢA</c:v>
                </c:pt>
                <c:pt idx="29">
                  <c:v>TULGHEŞ</c:v>
                </c:pt>
                <c:pt idx="30">
                  <c:v>TUŞNAD</c:v>
                </c:pt>
                <c:pt idx="31">
                  <c:v>ULIEŞ</c:v>
                </c:pt>
                <c:pt idx="32">
                  <c:v>VLĂHIŢA</c:v>
                </c:pt>
                <c:pt idx="33">
                  <c:v>VOŞLĂBENI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732</c:v>
                </c:pt>
                <c:pt idx="1">
                  <c:v>333</c:v>
                </c:pt>
                <c:pt idx="2">
                  <c:v>396</c:v>
                </c:pt>
                <c:pt idx="3">
                  <c:v>161</c:v>
                </c:pt>
                <c:pt idx="4">
                  <c:v>258</c:v>
                </c:pt>
                <c:pt idx="5">
                  <c:v>153</c:v>
                </c:pt>
                <c:pt idx="6">
                  <c:v>302</c:v>
                </c:pt>
                <c:pt idx="7">
                  <c:v>176</c:v>
                </c:pt>
                <c:pt idx="8">
                  <c:v>171</c:v>
                </c:pt>
                <c:pt idx="9">
                  <c:v>461</c:v>
                </c:pt>
                <c:pt idx="10">
                  <c:v>230</c:v>
                </c:pt>
                <c:pt idx="11">
                  <c:v>375</c:v>
                </c:pt>
                <c:pt idx="12">
                  <c:v>416</c:v>
                </c:pt>
                <c:pt idx="13">
                  <c:v>878</c:v>
                </c:pt>
                <c:pt idx="14">
                  <c:v>196</c:v>
                </c:pt>
                <c:pt idx="15">
                  <c:v>2063</c:v>
                </c:pt>
                <c:pt idx="16">
                  <c:v>231</c:v>
                </c:pt>
                <c:pt idx="17">
                  <c:v>337</c:v>
                </c:pt>
                <c:pt idx="18">
                  <c:v>146</c:v>
                </c:pt>
                <c:pt idx="19">
                  <c:v>744</c:v>
                </c:pt>
                <c:pt idx="20">
                  <c:v>1.9</c:v>
                </c:pt>
                <c:pt idx="21">
                  <c:v>79</c:v>
                </c:pt>
                <c:pt idx="22">
                  <c:v>157</c:v>
                </c:pt>
                <c:pt idx="23">
                  <c:v>424</c:v>
                </c:pt>
                <c:pt idx="24">
                  <c:v>412</c:v>
                </c:pt>
                <c:pt idx="25">
                  <c:v>291</c:v>
                </c:pt>
                <c:pt idx="26">
                  <c:v>149</c:v>
                </c:pt>
                <c:pt idx="27">
                  <c:v>519</c:v>
                </c:pt>
                <c:pt idx="28">
                  <c:v>580</c:v>
                </c:pt>
                <c:pt idx="29">
                  <c:v>583</c:v>
                </c:pt>
                <c:pt idx="30">
                  <c:v>438</c:v>
                </c:pt>
                <c:pt idx="31">
                  <c:v>874</c:v>
                </c:pt>
                <c:pt idx="32">
                  <c:v>545</c:v>
                </c:pt>
                <c:pt idx="33">
                  <c:v>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368576"/>
        <c:axId val="251370112"/>
      </c:barChart>
      <c:catAx>
        <c:axId val="251368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51370112"/>
        <c:crosses val="autoZero"/>
        <c:auto val="0"/>
        <c:lblAlgn val="ctr"/>
        <c:lblOffset val="100"/>
        <c:tickLblSkip val="1"/>
        <c:noMultiLvlLbl val="0"/>
      </c:catAx>
      <c:valAx>
        <c:axId val="2513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513685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BIROU INDIVIDUAL DE GEODEZIE FERENCZ E. ZOLTAN </c:v>
                </c:pt>
                <c:pt idx="1">
                  <c:v>BIROUL TOPOGRADIC SRL  </c:v>
                </c:pt>
                <c:pt idx="2">
                  <c:v>Dura Sorin Dan PFA </c:v>
                </c:pt>
                <c:pt idx="3">
                  <c:v>Farkas JA Janos II </c:v>
                </c:pt>
                <c:pt idx="4">
                  <c:v>Felcsik Hajdu Gergely-Szabolcs </c:v>
                </c:pt>
                <c:pt idx="5">
                  <c:v>P.F.A VERES ATTILA TERRATOP </c:v>
                </c:pt>
                <c:pt idx="6">
                  <c:v>PFA SZENTES ANNABELLA </c:v>
                </c:pt>
                <c:pt idx="7">
                  <c:v>S.C. CONUS-INC S.R.L. </c:v>
                </c:pt>
                <c:pt idx="8">
                  <c:v>SC ADVAITA SRL </c:v>
                </c:pt>
                <c:pt idx="9">
                  <c:v>SC CONUS-INC S.R.L. </c:v>
                </c:pt>
                <c:pt idx="10">
                  <c:v>SC DIGITOP-ABML SRL </c:v>
                </c:pt>
                <c:pt idx="11">
                  <c:v>SC EUROTOP SRL </c:v>
                </c:pt>
                <c:pt idx="12">
                  <c:v>SC GEOSILVA SURVEY SRL </c:v>
                </c:pt>
                <c:pt idx="13">
                  <c:v>SC GEOTOP SRL </c:v>
                </c:pt>
                <c:pt idx="14">
                  <c:v>SC LOCAL PLANING CENTER SRL </c:v>
                </c:pt>
                <c:pt idx="15">
                  <c:v>SC TOPOARCH CADEZ SRL </c:v>
                </c:pt>
                <c:pt idx="16">
                  <c:v>SC TOPOLAND SRL </c:v>
                </c:pt>
                <c:pt idx="17">
                  <c:v>SC TOPOSERVICE SRL </c:v>
                </c:pt>
                <c:pt idx="18">
                  <c:v>SC MERIDIAN GEO CENTER SRL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850</c:v>
                </c:pt>
                <c:pt idx="1">
                  <c:v>300</c:v>
                </c:pt>
                <c:pt idx="2">
                  <c:v>630</c:v>
                </c:pt>
                <c:pt idx="3">
                  <c:v>848</c:v>
                </c:pt>
                <c:pt idx="4">
                  <c:v>1610</c:v>
                </c:pt>
                <c:pt idx="5">
                  <c:v>272</c:v>
                </c:pt>
                <c:pt idx="6">
                  <c:v>455</c:v>
                </c:pt>
                <c:pt idx="7">
                  <c:v>370</c:v>
                </c:pt>
                <c:pt idx="8">
                  <c:v>846</c:v>
                </c:pt>
                <c:pt idx="9">
                  <c:v>3408</c:v>
                </c:pt>
                <c:pt idx="10">
                  <c:v>3377</c:v>
                </c:pt>
                <c:pt idx="11">
                  <c:v>1766</c:v>
                </c:pt>
                <c:pt idx="12">
                  <c:v>200</c:v>
                </c:pt>
                <c:pt idx="13">
                  <c:v>846</c:v>
                </c:pt>
                <c:pt idx="14">
                  <c:v>846</c:v>
                </c:pt>
                <c:pt idx="15">
                  <c:v>594</c:v>
                </c:pt>
                <c:pt idx="16">
                  <c:v>3435</c:v>
                </c:pt>
                <c:pt idx="17">
                  <c:v>1300</c:v>
                </c:pt>
                <c:pt idx="18">
                  <c:v>630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817600"/>
        <c:axId val="253819136"/>
      </c:barChart>
      <c:catAx>
        <c:axId val="253817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53819136"/>
        <c:crosses val="autoZero"/>
        <c:auto val="1"/>
        <c:lblAlgn val="ctr"/>
        <c:lblOffset val="100"/>
        <c:tickLblSkip val="1"/>
        <c:noMultiLvlLbl val="0"/>
      </c:catAx>
      <c:valAx>
        <c:axId val="253819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38176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BIROU INDIVIDUAL DE GEODEZIE FERENCZ E. ZOLTAN </c:v>
                </c:pt>
                <c:pt idx="1">
                  <c:v>BIROUL TOPOGRADIC SRL  </c:v>
                </c:pt>
                <c:pt idx="2">
                  <c:v>Dura Sorin Dan PFA </c:v>
                </c:pt>
                <c:pt idx="3">
                  <c:v>Farkas JA Janos II </c:v>
                </c:pt>
                <c:pt idx="4">
                  <c:v>Felcsik Hajdu Gergely-Szabolcs </c:v>
                </c:pt>
                <c:pt idx="5">
                  <c:v>P.F.A VERES ATTILA TERRATOP </c:v>
                </c:pt>
                <c:pt idx="6">
                  <c:v>PFA SZENTES ANNABELLA </c:v>
                </c:pt>
                <c:pt idx="7">
                  <c:v>S.C. CONUS-INC S.R.L. </c:v>
                </c:pt>
                <c:pt idx="8">
                  <c:v>SC ADVAITA SRL </c:v>
                </c:pt>
                <c:pt idx="9">
                  <c:v>SC CONUS-INC S.R.L. </c:v>
                </c:pt>
                <c:pt idx="10">
                  <c:v>SC DIGITOP-ABML SRL </c:v>
                </c:pt>
                <c:pt idx="11">
                  <c:v>SC EUROTOP SRL </c:v>
                </c:pt>
                <c:pt idx="12">
                  <c:v>SC GEOSILVA SURVEY SRL </c:v>
                </c:pt>
                <c:pt idx="13">
                  <c:v>SC GEOTOP SRL </c:v>
                </c:pt>
                <c:pt idx="14">
                  <c:v>SC LOCAL PLANING CENTER SRL </c:v>
                </c:pt>
                <c:pt idx="15">
                  <c:v>SC TOPOARCH CADEZ SRL </c:v>
                </c:pt>
                <c:pt idx="16">
                  <c:v>SC TOPOLAND SRL </c:v>
                </c:pt>
                <c:pt idx="17">
                  <c:v>SC TOPOSERVICE SRL </c:v>
                </c:pt>
                <c:pt idx="18">
                  <c:v>SC MERIDIAN GEO CENTER SRL 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231</c:v>
                </c:pt>
                <c:pt idx="1">
                  <c:v>81</c:v>
                </c:pt>
                <c:pt idx="2">
                  <c:v>416</c:v>
                </c:pt>
                <c:pt idx="3">
                  <c:v>874</c:v>
                </c:pt>
                <c:pt idx="4">
                  <c:v>1065</c:v>
                </c:pt>
                <c:pt idx="5">
                  <c:v>580</c:v>
                </c:pt>
                <c:pt idx="6">
                  <c:v>412</c:v>
                </c:pt>
                <c:pt idx="7">
                  <c:v>146</c:v>
                </c:pt>
                <c:pt idx="8">
                  <c:v>247</c:v>
                </c:pt>
                <c:pt idx="9">
                  <c:v>1186</c:v>
                </c:pt>
                <c:pt idx="10">
                  <c:v>1336.9</c:v>
                </c:pt>
                <c:pt idx="11">
                  <c:v>692</c:v>
                </c:pt>
                <c:pt idx="12">
                  <c:v>583</c:v>
                </c:pt>
                <c:pt idx="13">
                  <c:v>744</c:v>
                </c:pt>
                <c:pt idx="14">
                  <c:v>2063</c:v>
                </c:pt>
                <c:pt idx="15">
                  <c:v>375</c:v>
                </c:pt>
                <c:pt idx="16">
                  <c:v>2021</c:v>
                </c:pt>
                <c:pt idx="17">
                  <c:v>545</c:v>
                </c:pt>
                <c:pt idx="18">
                  <c:v>461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75008"/>
        <c:axId val="251676544"/>
      </c:barChart>
      <c:catAx>
        <c:axId val="251675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51676544"/>
        <c:crosses val="autoZero"/>
        <c:auto val="1"/>
        <c:lblAlgn val="ctr"/>
        <c:lblOffset val="100"/>
        <c:tickLblSkip val="1"/>
        <c:noMultiLvlLbl val="0"/>
      </c:catAx>
      <c:valAx>
        <c:axId val="251676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16750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651460922756557E-2"/>
          <c:y val="9.6112993605347669E-2"/>
          <c:w val="0.87551658315437841"/>
          <c:h val="0.838331293374195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Realizate</c:v>
                </c:pt>
                <c:pt idx="1">
                  <c:v>In desfasurare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Ciucsângeorgiu</c:v>
                </c:pt>
                <c:pt idx="1">
                  <c:v>Gălăuțas</c:v>
                </c:pt>
                <c:pt idx="2">
                  <c:v>Lupeni</c:v>
                </c:pt>
                <c:pt idx="3">
                  <c:v>Mărtiniș</c:v>
                </c:pt>
                <c:pt idx="4">
                  <c:v>Plăieșii de Jos</c:v>
                </c:pt>
                <c:pt idx="5">
                  <c:v>Praid</c:v>
                </c:pt>
                <c:pt idx="6">
                  <c:v>Remetea</c:v>
                </c:pt>
                <c:pt idx="7">
                  <c:v>Sâncrăieni</c:v>
                </c:pt>
                <c:pt idx="8">
                  <c:v>Sândominic</c:v>
                </c:pt>
                <c:pt idx="9">
                  <c:v>Satu Mare</c:v>
                </c:pt>
                <c:pt idx="10">
                  <c:v>Subcetate</c:v>
                </c:pt>
                <c:pt idx="11">
                  <c:v>Zetea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17356</c:v>
                </c:pt>
                <c:pt idx="1">
                  <c:v>5554</c:v>
                </c:pt>
                <c:pt idx="2">
                  <c:v>29235</c:v>
                </c:pt>
                <c:pt idx="3">
                  <c:v>37820</c:v>
                </c:pt>
                <c:pt idx="4">
                  <c:v>40000</c:v>
                </c:pt>
                <c:pt idx="5">
                  <c:v>16200</c:v>
                </c:pt>
                <c:pt idx="6">
                  <c:v>7424</c:v>
                </c:pt>
                <c:pt idx="7">
                  <c:v>6725</c:v>
                </c:pt>
                <c:pt idx="8">
                  <c:v>16500</c:v>
                </c:pt>
                <c:pt idx="9">
                  <c:v>7500</c:v>
                </c:pt>
                <c:pt idx="10">
                  <c:v>9945</c:v>
                </c:pt>
                <c:pt idx="11">
                  <c:v>18200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252631680"/>
        <c:axId val="252633472"/>
      </c:barChart>
      <c:catAx>
        <c:axId val="25263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4320000"/>
          <a:lstStyle/>
          <a:p>
            <a:pPr>
              <a:defRPr sz="1400" baseline="0"/>
            </a:pPr>
            <a:endParaRPr lang="en-US"/>
          </a:p>
        </c:txPr>
        <c:crossAx val="252633472"/>
        <c:crosses val="autoZero"/>
        <c:auto val="1"/>
        <c:lblAlgn val="ctr"/>
        <c:lblOffset val="0"/>
        <c:tickLblSkip val="1"/>
        <c:noMultiLvlLbl val="0"/>
      </c:catAx>
      <c:valAx>
        <c:axId val="252633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6316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Ciucsângeorgiu</c:v>
                </c:pt>
                <c:pt idx="1">
                  <c:v>Gălăuțas</c:v>
                </c:pt>
                <c:pt idx="2">
                  <c:v>Lupeni</c:v>
                </c:pt>
                <c:pt idx="3">
                  <c:v>Mărtiniș</c:v>
                </c:pt>
                <c:pt idx="4">
                  <c:v>Plăieșii de Jos</c:v>
                </c:pt>
                <c:pt idx="5">
                  <c:v>Praid</c:v>
                </c:pt>
                <c:pt idx="6">
                  <c:v>Remetea</c:v>
                </c:pt>
                <c:pt idx="7">
                  <c:v>Sâncrăieni</c:v>
                </c:pt>
                <c:pt idx="8">
                  <c:v>Sândominic</c:v>
                </c:pt>
                <c:pt idx="9">
                  <c:v>Satu Mare</c:v>
                </c:pt>
                <c:pt idx="10">
                  <c:v>Subcetate</c:v>
                </c:pt>
                <c:pt idx="11">
                  <c:v>Zetea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24223</c:v>
                </c:pt>
                <c:pt idx="1">
                  <c:v>3042</c:v>
                </c:pt>
                <c:pt idx="2">
                  <c:v>12535</c:v>
                </c:pt>
                <c:pt idx="3">
                  <c:v>14162</c:v>
                </c:pt>
                <c:pt idx="4">
                  <c:v>29569</c:v>
                </c:pt>
                <c:pt idx="5">
                  <c:v>18046</c:v>
                </c:pt>
                <c:pt idx="6">
                  <c:v>10773</c:v>
                </c:pt>
                <c:pt idx="7">
                  <c:v>5223</c:v>
                </c:pt>
                <c:pt idx="8">
                  <c:v>15129</c:v>
                </c:pt>
                <c:pt idx="9">
                  <c:v>4113</c:v>
                </c:pt>
                <c:pt idx="10">
                  <c:v>5166</c:v>
                </c:pt>
                <c:pt idx="11">
                  <c:v>18966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252699776"/>
        <c:axId val="252701312"/>
      </c:barChart>
      <c:catAx>
        <c:axId val="252699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4320000"/>
          <a:lstStyle/>
          <a:p>
            <a:pPr>
              <a:defRPr sz="1400" baseline="0"/>
            </a:pPr>
            <a:endParaRPr lang="en-US"/>
          </a:p>
        </c:txPr>
        <c:crossAx val="252701312"/>
        <c:crosses val="autoZero"/>
        <c:auto val="1"/>
        <c:lblAlgn val="ctr"/>
        <c:lblOffset val="0"/>
        <c:tickLblSkip val="1"/>
        <c:noMultiLvlLbl val="0"/>
      </c:catAx>
      <c:valAx>
        <c:axId val="2527013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26997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6.98%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hu-HU" dirty="0" smtClean="0"/>
                      <a:t>1,6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Supr. cadastrată la nivel de UAT - ha</c:v>
                </c:pt>
                <c:pt idx="1">
                  <c:v>Supr. Cadastrată la nivel de sectoare - ha</c:v>
                </c:pt>
                <c:pt idx="2">
                  <c:v>Supr. cu contracte în derulare la nivel de UAT -ha</c:v>
                </c:pt>
                <c:pt idx="3">
                  <c:v>Supr. cu contracte în derulare la nivel de sectoare –ha  -F7</c:v>
                </c:pt>
                <c:pt idx="4">
                  <c:v>Supr. cu contracte în derulare la nivel de sectoare –ha- F8 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2.410182251575203E-2</c:v>
                </c:pt>
                <c:pt idx="1">
                  <c:v>6.9199999999999998E-2</c:v>
                </c:pt>
                <c:pt idx="2">
                  <c:v>0.24590000000000001</c:v>
                </c:pt>
                <c:pt idx="3">
                  <c:v>1.6799999999999999E-2</c:v>
                </c:pt>
                <c:pt idx="4">
                  <c:v>2.12E-2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593734810926415"/>
          <c:y val="3.3194380114249378E-4"/>
          <c:w val="0.38251944201419269"/>
          <c:h val="0.80358962482630847"/>
        </c:manualLayout>
      </c:layout>
      <c:overlay val="0"/>
      <c:txPr>
        <a:bodyPr/>
        <a:lstStyle/>
        <a:p>
          <a:pPr>
            <a:defRPr sz="1200" baseline="0"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Ciucsângeorgiu</c:v>
                </c:pt>
                <c:pt idx="1">
                  <c:v>Gălăuțas</c:v>
                </c:pt>
                <c:pt idx="2">
                  <c:v>Lupeni</c:v>
                </c:pt>
                <c:pt idx="3">
                  <c:v>Mărtiniș</c:v>
                </c:pt>
                <c:pt idx="4">
                  <c:v>Plăieșii de Jos</c:v>
                </c:pt>
                <c:pt idx="5">
                  <c:v>Praid</c:v>
                </c:pt>
                <c:pt idx="6">
                  <c:v>Remetea</c:v>
                </c:pt>
                <c:pt idx="7">
                  <c:v>Sâncrăieni</c:v>
                </c:pt>
                <c:pt idx="8">
                  <c:v>Sândominic</c:v>
                </c:pt>
                <c:pt idx="9">
                  <c:v>Satu Mare</c:v>
                </c:pt>
                <c:pt idx="10">
                  <c:v>Subcetate</c:v>
                </c:pt>
                <c:pt idx="11">
                  <c:v>Zetea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14897</c:v>
                </c:pt>
                <c:pt idx="1">
                  <c:v>2610</c:v>
                </c:pt>
                <c:pt idx="2">
                  <c:v>8757</c:v>
                </c:pt>
                <c:pt idx="3">
                  <c:v>10937</c:v>
                </c:pt>
                <c:pt idx="4">
                  <c:v>16257</c:v>
                </c:pt>
                <c:pt idx="5">
                  <c:v>8403</c:v>
                </c:pt>
                <c:pt idx="6">
                  <c:v>8382</c:v>
                </c:pt>
                <c:pt idx="7">
                  <c:v>2559</c:v>
                </c:pt>
                <c:pt idx="8">
                  <c:v>7353</c:v>
                </c:pt>
                <c:pt idx="9">
                  <c:v>2879</c:v>
                </c:pt>
                <c:pt idx="10">
                  <c:v>3549</c:v>
                </c:pt>
                <c:pt idx="11">
                  <c:v>7653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253741312"/>
        <c:axId val="253743104"/>
      </c:barChart>
      <c:catAx>
        <c:axId val="2537413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-4500000"/>
          <a:lstStyle/>
          <a:p>
            <a:pPr>
              <a:defRPr sz="1400" baseline="0"/>
            </a:pPr>
            <a:endParaRPr lang="en-US"/>
          </a:p>
        </c:txPr>
        <c:crossAx val="253743104"/>
        <c:crosses val="autoZero"/>
        <c:auto val="1"/>
        <c:lblAlgn val="ctr"/>
        <c:lblOffset val="0"/>
        <c:tickLblSkip val="1"/>
        <c:noMultiLvlLbl val="0"/>
      </c:catAx>
      <c:valAx>
        <c:axId val="2537431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37413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Realizate</c:v>
                </c:pt>
                <c:pt idx="1">
                  <c:v>Reziliate</c:v>
                </c:pt>
                <c:pt idx="2">
                  <c:v>In desfasurare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chemeClr val="accent1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11.84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Supr. cadastrată la nivel de UAT - ha</c:v>
                </c:pt>
                <c:pt idx="1">
                  <c:v>Supr. Cadastrată la nivel de sectoare - ha</c:v>
                </c:pt>
                <c:pt idx="2">
                  <c:v>Supr. cu contracte în derulare la nivel de UAT -ha</c:v>
                </c:pt>
                <c:pt idx="3">
                  <c:v>Supr. cu contracte în derulare la nivel de sectoare –ha  F7</c:v>
                </c:pt>
                <c:pt idx="4">
                  <c:v>Supr. cu contracte în derulare la nivel de sectoare –ha F8
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2.7937786546315086E-2</c:v>
                </c:pt>
                <c:pt idx="1">
                  <c:v>0.1174</c:v>
                </c:pt>
                <c:pt idx="2">
                  <c:v>0.21290000000000001</c:v>
                </c:pt>
                <c:pt idx="3">
                  <c:v>2.86E-2</c:v>
                </c:pt>
                <c:pt idx="4">
                  <c:v>3.5900000000000001E-2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593734810926415"/>
          <c:y val="3.3194380114249378E-4"/>
          <c:w val="0.38251944201419269"/>
          <c:h val="0.80358962482630847"/>
        </c:manualLayout>
      </c:layout>
      <c:overlay val="0"/>
      <c:txPr>
        <a:bodyPr/>
        <a:lstStyle/>
        <a:p>
          <a:pPr>
            <a:defRPr sz="1200" baseline="0"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Nr. Imobile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30"/>
                <c:pt idx="0">
                  <c:v>ATID</c:v>
                </c:pt>
                <c:pt idx="1">
                  <c:v>AVRAMESTI</c:v>
                </c:pt>
                <c:pt idx="2">
                  <c:v>BRADESTI</c:v>
                </c:pt>
                <c:pt idx="3">
                  <c:v>CAPALNITA</c:v>
                </c:pt>
                <c:pt idx="4">
                  <c:v>CARTA</c:v>
                </c:pt>
                <c:pt idx="5">
                  <c:v>CICEU</c:v>
                </c:pt>
                <c:pt idx="6">
                  <c:v>CORUND</c:v>
                </c:pt>
                <c:pt idx="7">
                  <c:v>CRISTURU SECUIESC</c:v>
                </c:pt>
                <c:pt idx="8">
                  <c:v>DANESTI</c:v>
                </c:pt>
                <c:pt idx="9">
                  <c:v>DARJIU</c:v>
                </c:pt>
                <c:pt idx="10">
                  <c:v>DEALU</c:v>
                </c:pt>
                <c:pt idx="11">
                  <c:v>DITRAU</c:v>
                </c:pt>
                <c:pt idx="12">
                  <c:v>FELICENI</c:v>
                </c:pt>
                <c:pt idx="13">
                  <c:v>FRUMOASA</c:v>
                </c:pt>
                <c:pt idx="14">
                  <c:v>LELICENI</c:v>
                </c:pt>
                <c:pt idx="15">
                  <c:v>LUNCA DE JOS</c:v>
                </c:pt>
                <c:pt idx="16">
                  <c:v>LUNCA DE SUS</c:v>
                </c:pt>
                <c:pt idx="17">
                  <c:v>LUPENI</c:v>
                </c:pt>
                <c:pt idx="18">
                  <c:v>MARTINIS</c:v>
                </c:pt>
                <c:pt idx="19">
                  <c:v>MERESTI</c:v>
                </c:pt>
                <c:pt idx="20">
                  <c:v>MIHAILENI</c:v>
                </c:pt>
                <c:pt idx="21">
                  <c:v>PAULENI-CIUC</c:v>
                </c:pt>
                <c:pt idx="22">
                  <c:v>PORUMBENI</c:v>
                </c:pt>
                <c:pt idx="23">
                  <c:v>PRAID</c:v>
                </c:pt>
                <c:pt idx="24">
                  <c:v>SANMARTIN</c:v>
                </c:pt>
                <c:pt idx="25">
                  <c:v>SATU MARE</c:v>
                </c:pt>
                <c:pt idx="26">
                  <c:v>TOMESTI</c:v>
                </c:pt>
                <c:pt idx="27">
                  <c:v>TULGHES</c:v>
                </c:pt>
                <c:pt idx="28">
                  <c:v>ULIES</c:v>
                </c:pt>
                <c:pt idx="29">
                  <c:v>VLAHITA</c:v>
                </c:pt>
              </c:strCache>
            </c:strRef>
          </c:cat>
          <c:val>
            <c:numRef>
              <c:f>Sheet1!$B$2:$B$31</c:f>
              <c:numCache>
                <c:formatCode>#,##0</c:formatCode>
                <c:ptCount val="30"/>
                <c:pt idx="0">
                  <c:v>258</c:v>
                </c:pt>
                <c:pt idx="1">
                  <c:v>163</c:v>
                </c:pt>
                <c:pt idx="2">
                  <c:v>441</c:v>
                </c:pt>
                <c:pt idx="3">
                  <c:v>1073</c:v>
                </c:pt>
                <c:pt idx="4">
                  <c:v>1393</c:v>
                </c:pt>
                <c:pt idx="5">
                  <c:v>1571</c:v>
                </c:pt>
                <c:pt idx="6">
                  <c:v>236</c:v>
                </c:pt>
                <c:pt idx="7">
                  <c:v>1295</c:v>
                </c:pt>
                <c:pt idx="8">
                  <c:v>331</c:v>
                </c:pt>
                <c:pt idx="9">
                  <c:v>531</c:v>
                </c:pt>
                <c:pt idx="10">
                  <c:v>2432</c:v>
                </c:pt>
                <c:pt idx="11">
                  <c:v>2347</c:v>
                </c:pt>
                <c:pt idx="12">
                  <c:v>694</c:v>
                </c:pt>
                <c:pt idx="13">
                  <c:v>1652</c:v>
                </c:pt>
                <c:pt idx="14">
                  <c:v>285</c:v>
                </c:pt>
                <c:pt idx="15">
                  <c:v>2024</c:v>
                </c:pt>
                <c:pt idx="16">
                  <c:v>1713</c:v>
                </c:pt>
                <c:pt idx="17">
                  <c:v>1943</c:v>
                </c:pt>
                <c:pt idx="18">
                  <c:v>1516</c:v>
                </c:pt>
                <c:pt idx="19">
                  <c:v>641</c:v>
                </c:pt>
                <c:pt idx="20">
                  <c:v>409</c:v>
                </c:pt>
                <c:pt idx="21">
                  <c:v>194</c:v>
                </c:pt>
                <c:pt idx="22">
                  <c:v>720</c:v>
                </c:pt>
                <c:pt idx="23">
                  <c:v>1784</c:v>
                </c:pt>
                <c:pt idx="24">
                  <c:v>1475</c:v>
                </c:pt>
                <c:pt idx="25">
                  <c:v>2228</c:v>
                </c:pt>
                <c:pt idx="26">
                  <c:v>2265</c:v>
                </c:pt>
                <c:pt idx="27">
                  <c:v>423</c:v>
                </c:pt>
                <c:pt idx="28">
                  <c:v>2477</c:v>
                </c:pt>
                <c:pt idx="29">
                  <c:v>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240583040"/>
        <c:axId val="240584576"/>
      </c:barChart>
      <c:catAx>
        <c:axId val="240583040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3720000" vert="horz" anchor="t" anchorCtr="0"/>
          <a:lstStyle/>
          <a:p>
            <a:pPr>
              <a:defRPr/>
            </a:pPr>
            <a:endParaRPr lang="en-US"/>
          </a:p>
        </c:txPr>
        <c:crossAx val="240584576"/>
        <c:crosses val="autoZero"/>
        <c:auto val="0"/>
        <c:lblAlgn val="ctr"/>
        <c:lblOffset val="10"/>
        <c:tickLblSkip val="1"/>
        <c:noMultiLvlLbl val="0"/>
      </c:catAx>
      <c:valAx>
        <c:axId val="24058457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40583040"/>
        <c:crosses val="autoZero"/>
        <c:crossBetween val="midCat"/>
        <c:majorUnit val="200"/>
        <c:min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07448637885786E-2"/>
          <c:y val="2.5614274177266302E-2"/>
          <c:w val="0.8757602497963618"/>
          <c:h val="0.6670218386163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30"/>
                <c:pt idx="0">
                  <c:v>ATID</c:v>
                </c:pt>
                <c:pt idx="1">
                  <c:v>AVRAMESTI</c:v>
                </c:pt>
                <c:pt idx="2">
                  <c:v>BRADESTI</c:v>
                </c:pt>
                <c:pt idx="3">
                  <c:v>CAPALNITA</c:v>
                </c:pt>
                <c:pt idx="4">
                  <c:v>CARTA</c:v>
                </c:pt>
                <c:pt idx="5">
                  <c:v>CICEU</c:v>
                </c:pt>
                <c:pt idx="6">
                  <c:v>CORUND</c:v>
                </c:pt>
                <c:pt idx="7">
                  <c:v>CRISTURU SECUIESC</c:v>
                </c:pt>
                <c:pt idx="8">
                  <c:v>DANESTI</c:v>
                </c:pt>
                <c:pt idx="9">
                  <c:v>DARJIU</c:v>
                </c:pt>
                <c:pt idx="10">
                  <c:v>DEALU</c:v>
                </c:pt>
                <c:pt idx="11">
                  <c:v>DITRAU</c:v>
                </c:pt>
                <c:pt idx="12">
                  <c:v>FELICENI</c:v>
                </c:pt>
                <c:pt idx="13">
                  <c:v>FRUMOASA</c:v>
                </c:pt>
                <c:pt idx="14">
                  <c:v>LELICENI</c:v>
                </c:pt>
                <c:pt idx="15">
                  <c:v>LUNCA DE JOS</c:v>
                </c:pt>
                <c:pt idx="16">
                  <c:v>LUNCA DE SUS</c:v>
                </c:pt>
                <c:pt idx="17">
                  <c:v>LUPENI</c:v>
                </c:pt>
                <c:pt idx="18">
                  <c:v>MARTINIS</c:v>
                </c:pt>
                <c:pt idx="19">
                  <c:v>MERESTI</c:v>
                </c:pt>
                <c:pt idx="20">
                  <c:v>MIHAILENI</c:v>
                </c:pt>
                <c:pt idx="21">
                  <c:v>PAULENI-CIUC</c:v>
                </c:pt>
                <c:pt idx="22">
                  <c:v>PORUMBENI</c:v>
                </c:pt>
                <c:pt idx="23">
                  <c:v>PRAID</c:v>
                </c:pt>
                <c:pt idx="24">
                  <c:v>SANMARTIN</c:v>
                </c:pt>
                <c:pt idx="25">
                  <c:v>SATU MARE</c:v>
                </c:pt>
                <c:pt idx="26">
                  <c:v>TOMESTI</c:v>
                </c:pt>
                <c:pt idx="27">
                  <c:v>TULGHES</c:v>
                </c:pt>
                <c:pt idx="28">
                  <c:v>ULIES</c:v>
                </c:pt>
                <c:pt idx="29">
                  <c:v>VLAHITA</c:v>
                </c:pt>
              </c:strCache>
            </c:strRef>
          </c:cat>
          <c:val>
            <c:numRef>
              <c:f>Sheet1!$B$2:$B$31</c:f>
              <c:numCache>
                <c:formatCode>#,##0</c:formatCode>
                <c:ptCount val="30"/>
                <c:pt idx="0">
                  <c:v>234</c:v>
                </c:pt>
                <c:pt idx="1">
                  <c:v>81</c:v>
                </c:pt>
                <c:pt idx="2">
                  <c:v>117</c:v>
                </c:pt>
                <c:pt idx="3">
                  <c:v>192</c:v>
                </c:pt>
                <c:pt idx="4">
                  <c:v>326</c:v>
                </c:pt>
                <c:pt idx="5">
                  <c:v>588</c:v>
                </c:pt>
                <c:pt idx="6">
                  <c:v>231</c:v>
                </c:pt>
                <c:pt idx="7">
                  <c:v>1017</c:v>
                </c:pt>
                <c:pt idx="8">
                  <c:v>136</c:v>
                </c:pt>
                <c:pt idx="9">
                  <c:v>377</c:v>
                </c:pt>
                <c:pt idx="10">
                  <c:v>835</c:v>
                </c:pt>
                <c:pt idx="11">
                  <c:v>2133</c:v>
                </c:pt>
                <c:pt idx="12">
                  <c:v>276</c:v>
                </c:pt>
                <c:pt idx="13">
                  <c:v>331</c:v>
                </c:pt>
                <c:pt idx="14">
                  <c:v>92</c:v>
                </c:pt>
                <c:pt idx="15">
                  <c:v>2726</c:v>
                </c:pt>
                <c:pt idx="16">
                  <c:v>2803</c:v>
                </c:pt>
                <c:pt idx="17">
                  <c:v>531</c:v>
                </c:pt>
                <c:pt idx="18">
                  <c:v>400.74</c:v>
                </c:pt>
                <c:pt idx="19">
                  <c:v>175</c:v>
                </c:pt>
                <c:pt idx="20">
                  <c:v>173.08</c:v>
                </c:pt>
                <c:pt idx="21">
                  <c:v>89.59</c:v>
                </c:pt>
                <c:pt idx="22">
                  <c:v>366</c:v>
                </c:pt>
                <c:pt idx="23">
                  <c:v>974</c:v>
                </c:pt>
                <c:pt idx="24">
                  <c:v>870</c:v>
                </c:pt>
                <c:pt idx="25">
                  <c:v>594.71</c:v>
                </c:pt>
                <c:pt idx="26">
                  <c:v>472</c:v>
                </c:pt>
                <c:pt idx="27">
                  <c:v>1505</c:v>
                </c:pt>
                <c:pt idx="28">
                  <c:v>879.83569999999997</c:v>
                </c:pt>
                <c:pt idx="29">
                  <c:v>781.65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250423936"/>
        <c:axId val="250442112"/>
      </c:barChart>
      <c:catAx>
        <c:axId val="25042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180000"/>
          <a:lstStyle/>
          <a:p>
            <a:pPr>
              <a:defRPr/>
            </a:pPr>
            <a:endParaRPr lang="en-US"/>
          </a:p>
        </c:txPr>
        <c:crossAx val="250442112"/>
        <c:crosses val="autoZero"/>
        <c:auto val="1"/>
        <c:lblAlgn val="ctr"/>
        <c:lblOffset val="10"/>
        <c:tickLblSkip val="1"/>
        <c:noMultiLvlLbl val="0"/>
      </c:catAx>
      <c:valAx>
        <c:axId val="2504421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04239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40023903262091"/>
          <c:y val="9.1388801399825026E-2"/>
          <c:w val="0.55319952193475819"/>
          <c:h val="0.826111286089238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8.9778719066366711E-2"/>
                  <c:y val="0.106941382327209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1">
                  <c:v>Realizate</c:v>
                </c:pt>
                <c:pt idx="2">
                  <c:v>Reziliate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20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BRĂDEŞTI</c:v>
                </c:pt>
                <c:pt idx="1">
                  <c:v>CĂPÂLNIŢA</c:v>
                </c:pt>
                <c:pt idx="2">
                  <c:v>CICEU</c:v>
                </c:pt>
                <c:pt idx="3">
                  <c:v>DĂNEŞTI</c:v>
                </c:pt>
                <c:pt idx="4">
                  <c:v>DÂRJIU</c:v>
                </c:pt>
                <c:pt idx="5">
                  <c:v>DITRĂU</c:v>
                </c:pt>
                <c:pt idx="6">
                  <c:v>FRUMOASA</c:v>
                </c:pt>
                <c:pt idx="7">
                  <c:v>LELICENI</c:v>
                </c:pt>
                <c:pt idx="8">
                  <c:v>LUNCA DE JOS</c:v>
                </c:pt>
                <c:pt idx="9">
                  <c:v>LUNCA DE SUS</c:v>
                </c:pt>
                <c:pt idx="10">
                  <c:v>LUPENI</c:v>
                </c:pt>
                <c:pt idx="11">
                  <c:v>MĂRTINIŞ</c:v>
                </c:pt>
                <c:pt idx="12">
                  <c:v>MEREŞTI</c:v>
                </c:pt>
                <c:pt idx="13">
                  <c:v>MIHĂILENI</c:v>
                </c:pt>
                <c:pt idx="14">
                  <c:v>ODORHEIU SECUIESC</c:v>
                </c:pt>
                <c:pt idx="15">
                  <c:v>PĂULENI-CIUC</c:v>
                </c:pt>
                <c:pt idx="16">
                  <c:v>SÂNTIMBRU</c:v>
                </c:pt>
                <c:pt idx="17">
                  <c:v>SATU MARE</c:v>
                </c:pt>
                <c:pt idx="18">
                  <c:v>SICULENI</c:v>
                </c:pt>
                <c:pt idx="19">
                  <c:v>TOMEŞTI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922</c:v>
                </c:pt>
                <c:pt idx="1">
                  <c:v>891</c:v>
                </c:pt>
                <c:pt idx="2">
                  <c:v>1020</c:v>
                </c:pt>
                <c:pt idx="3">
                  <c:v>1103</c:v>
                </c:pt>
                <c:pt idx="4">
                  <c:v>785</c:v>
                </c:pt>
                <c:pt idx="5">
                  <c:v>169</c:v>
                </c:pt>
                <c:pt idx="6">
                  <c:v>299</c:v>
                </c:pt>
                <c:pt idx="7">
                  <c:v>423</c:v>
                </c:pt>
                <c:pt idx="8">
                  <c:v>1452</c:v>
                </c:pt>
                <c:pt idx="9">
                  <c:v>811</c:v>
                </c:pt>
                <c:pt idx="10">
                  <c:v>848</c:v>
                </c:pt>
                <c:pt idx="11">
                  <c:v>478</c:v>
                </c:pt>
                <c:pt idx="12">
                  <c:v>1825</c:v>
                </c:pt>
                <c:pt idx="13">
                  <c:v>703</c:v>
                </c:pt>
                <c:pt idx="14">
                  <c:v>1744</c:v>
                </c:pt>
                <c:pt idx="15">
                  <c:v>1518</c:v>
                </c:pt>
                <c:pt idx="16">
                  <c:v>523</c:v>
                </c:pt>
                <c:pt idx="17">
                  <c:v>270</c:v>
                </c:pt>
                <c:pt idx="18">
                  <c:v>113</c:v>
                </c:pt>
                <c:pt idx="19">
                  <c:v>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250536704"/>
        <c:axId val="250538240"/>
      </c:barChart>
      <c:catAx>
        <c:axId val="2505367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 rot="-3660000"/>
          <a:lstStyle/>
          <a:p>
            <a:pPr>
              <a:defRPr/>
            </a:pPr>
            <a:endParaRPr lang="en-US"/>
          </a:p>
        </c:txPr>
        <c:crossAx val="250538240"/>
        <c:crosses val="autoZero"/>
        <c:auto val="1"/>
        <c:lblAlgn val="ctr"/>
        <c:lblOffset val="10"/>
        <c:tickLblSkip val="1"/>
        <c:noMultiLvlLbl val="0"/>
      </c:catAx>
      <c:valAx>
        <c:axId val="2505382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05367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Sheet1!$A$2:$A$21</c:f>
              <c:strCache>
                <c:ptCount val="20"/>
                <c:pt idx="0">
                  <c:v>BRĂDEŞTI</c:v>
                </c:pt>
                <c:pt idx="1">
                  <c:v>CĂPÂLNIŢA</c:v>
                </c:pt>
                <c:pt idx="2">
                  <c:v>CICEU</c:v>
                </c:pt>
                <c:pt idx="3">
                  <c:v>DĂNEŞTI</c:v>
                </c:pt>
                <c:pt idx="4">
                  <c:v>DÂRJIU</c:v>
                </c:pt>
                <c:pt idx="5">
                  <c:v>DITRĂU</c:v>
                </c:pt>
                <c:pt idx="6">
                  <c:v>FRUMOASA</c:v>
                </c:pt>
                <c:pt idx="7">
                  <c:v>LELICENI</c:v>
                </c:pt>
                <c:pt idx="8">
                  <c:v>LUNCA DE JOS</c:v>
                </c:pt>
                <c:pt idx="9">
                  <c:v>LUNCA DE SUS</c:v>
                </c:pt>
                <c:pt idx="10">
                  <c:v>LUPENI</c:v>
                </c:pt>
                <c:pt idx="11">
                  <c:v>MĂRTINIŞ</c:v>
                </c:pt>
                <c:pt idx="12">
                  <c:v>MEREŞTI</c:v>
                </c:pt>
                <c:pt idx="13">
                  <c:v>MIHĂILENI</c:v>
                </c:pt>
                <c:pt idx="14">
                  <c:v>ODORHEIU SECUIESC</c:v>
                </c:pt>
                <c:pt idx="15">
                  <c:v>PĂULENI-CIUC</c:v>
                </c:pt>
                <c:pt idx="16">
                  <c:v>SÂNTIMBRU</c:v>
                </c:pt>
                <c:pt idx="17">
                  <c:v>SATU MARE</c:v>
                </c:pt>
                <c:pt idx="18">
                  <c:v>SICULENI</c:v>
                </c:pt>
                <c:pt idx="19">
                  <c:v>TOMEŞTI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349</c:v>
                </c:pt>
                <c:pt idx="1">
                  <c:v>156</c:v>
                </c:pt>
                <c:pt idx="2">
                  <c:v>260</c:v>
                </c:pt>
                <c:pt idx="3">
                  <c:v>273</c:v>
                </c:pt>
                <c:pt idx="4">
                  <c:v>170</c:v>
                </c:pt>
                <c:pt idx="5">
                  <c:v>68</c:v>
                </c:pt>
                <c:pt idx="6">
                  <c:v>90</c:v>
                </c:pt>
                <c:pt idx="7">
                  <c:v>135</c:v>
                </c:pt>
                <c:pt idx="8">
                  <c:v>3912</c:v>
                </c:pt>
                <c:pt idx="9">
                  <c:v>1096</c:v>
                </c:pt>
                <c:pt idx="10">
                  <c:v>244</c:v>
                </c:pt>
                <c:pt idx="11">
                  <c:v>172</c:v>
                </c:pt>
                <c:pt idx="12">
                  <c:v>898</c:v>
                </c:pt>
                <c:pt idx="13">
                  <c:v>225</c:v>
                </c:pt>
                <c:pt idx="14">
                  <c:v>2212</c:v>
                </c:pt>
                <c:pt idx="15">
                  <c:v>426</c:v>
                </c:pt>
                <c:pt idx="16">
                  <c:v>161</c:v>
                </c:pt>
                <c:pt idx="17">
                  <c:v>195</c:v>
                </c:pt>
                <c:pt idx="18">
                  <c:v>29</c:v>
                </c:pt>
                <c:pt idx="19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250649600"/>
        <c:axId val="250934784"/>
      </c:barChart>
      <c:catAx>
        <c:axId val="25064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250934784"/>
        <c:crosses val="autoZero"/>
        <c:auto val="1"/>
        <c:lblAlgn val="ctr"/>
        <c:lblOffset val="10"/>
        <c:tickLblSkip val="1"/>
        <c:noMultiLvlLbl val="0"/>
      </c:catAx>
      <c:valAx>
        <c:axId val="250934784"/>
        <c:scaling>
          <c:orientation val="minMax"/>
          <c:max val="4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506496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563A8-B60F-4E66-9D1A-AB2578E9B0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1B6F6-E8DF-4632-ABD4-A08029C5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B6F6-E8DF-4632-ABD4-A08029C5F9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B6F6-E8DF-4632-ABD4-A08029C5F9D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B6F6-E8DF-4632-ABD4-A08029C5F9D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5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B6F6-E8DF-4632-ABD4-A08029C5F9D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36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59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330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26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2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5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528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6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831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6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8F18-9C02-45AC-AD58-6DE08313BC93}" type="datetimeFigureOut">
              <a:rPr lang="hu-HU" smtClean="0"/>
              <a:t>2022. 12. 06.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2D2A-A0F5-49F6-B851-2003B769C6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58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Contracte de achiziție</a:t>
            </a:r>
            <a:r>
              <a:rPr lang="en-US" sz="2800" b="1" dirty="0" smtClean="0"/>
              <a:t> (</a:t>
            </a:r>
            <a:r>
              <a:rPr lang="ro-RO" sz="2800" b="1" dirty="0" smtClean="0"/>
              <a:t>încheiate în semestrul II. 2016</a:t>
            </a:r>
            <a:r>
              <a:rPr lang="en-US" sz="2800" b="1" dirty="0" smtClean="0"/>
              <a:t>)</a:t>
            </a:r>
            <a:r>
              <a:rPr lang="ro-RO" sz="2800" b="1" dirty="0" smtClean="0"/>
              <a:t>  Finanțarea.1</a:t>
            </a:r>
            <a:r>
              <a:rPr lang="en-US" sz="2800" b="1" dirty="0" smtClean="0"/>
              <a:t> – Total 15 </a:t>
            </a:r>
            <a:r>
              <a:rPr lang="en-US" sz="2800" b="1" dirty="0" err="1" smtClean="0"/>
              <a:t>contracte</a:t>
            </a:r>
            <a:endParaRPr lang="hu-HU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460288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460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 smtClean="0"/>
              <a:t>Contracte de achiziție </a:t>
            </a:r>
            <a:r>
              <a:rPr lang="en-US" sz="2400" b="1" dirty="0"/>
              <a:t>(</a:t>
            </a:r>
            <a:r>
              <a:rPr lang="ro-RO" sz="2400" b="1" dirty="0"/>
              <a:t>încheiate în semestrul II. </a:t>
            </a:r>
            <a:r>
              <a:rPr lang="ro-RO" sz="2400" b="1" dirty="0" smtClean="0"/>
              <a:t>2018</a:t>
            </a:r>
            <a:r>
              <a:rPr lang="en-US" sz="2400" b="1" dirty="0" smtClean="0"/>
              <a:t>)</a:t>
            </a:r>
            <a:r>
              <a:rPr lang="ro-RO" sz="2400" b="1" dirty="0" smtClean="0"/>
              <a:t> Finanțarea.4</a:t>
            </a:r>
            <a:r>
              <a:rPr lang="en-US" sz="2400" b="1" dirty="0" smtClean="0"/>
              <a:t> – Total 15 </a:t>
            </a:r>
            <a:r>
              <a:rPr lang="en-US" sz="2400" b="1" dirty="0" err="1" smtClean="0"/>
              <a:t>contracte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076584"/>
              </p:ext>
            </p:extLst>
          </p:nvPr>
        </p:nvGraphicFramePr>
        <p:xfrm>
          <a:off x="457200" y="1143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10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585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Finanțarea.4</a:t>
            </a:r>
            <a:r>
              <a:rPr lang="en-US" sz="2800" b="1" dirty="0" smtClean="0"/>
              <a:t> – Total </a:t>
            </a:r>
            <a:r>
              <a:rPr lang="ro-RO" sz="2800" b="1" dirty="0" smtClean="0"/>
              <a:t>32</a:t>
            </a:r>
            <a:r>
              <a:rPr lang="en-US" sz="2800" b="1" dirty="0" smtClean="0"/>
              <a:t>58 </a:t>
            </a:r>
            <a:r>
              <a:rPr lang="en-US" sz="2800" b="1" dirty="0" err="1" smtClean="0"/>
              <a:t>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360870"/>
              </p:ext>
            </p:extLst>
          </p:nvPr>
        </p:nvGraphicFramePr>
        <p:xfrm>
          <a:off x="228600" y="9906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11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7697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Suprafață</a:t>
            </a:r>
            <a:r>
              <a:rPr lang="en-US" sz="2800" b="1" dirty="0" smtClean="0"/>
              <a:t> (ha)</a:t>
            </a:r>
            <a:r>
              <a:rPr lang="ro-RO" sz="2800" b="1" dirty="0" smtClean="0"/>
              <a:t>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Finanțarea.4</a:t>
            </a:r>
            <a:r>
              <a:rPr lang="en-US" sz="2800" b="1" dirty="0" smtClean="0"/>
              <a:t> – Total </a:t>
            </a:r>
            <a:r>
              <a:rPr lang="ro-RO" sz="2800" b="1" dirty="0" smtClean="0"/>
              <a:t>1</a:t>
            </a:r>
            <a:r>
              <a:rPr lang="en-US" sz="2800" b="1" dirty="0" smtClean="0"/>
              <a:t>472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52682"/>
              </p:ext>
            </p:extLst>
          </p:nvPr>
        </p:nvGraphicFramePr>
        <p:xfrm>
          <a:off x="76200" y="914400"/>
          <a:ext cx="8991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12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8415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Contracte de achiziție </a:t>
            </a:r>
            <a:r>
              <a:rPr lang="en-US" sz="2800" b="1" dirty="0"/>
              <a:t>(</a:t>
            </a:r>
            <a:r>
              <a:rPr lang="ro-RO" sz="2800" b="1" dirty="0"/>
              <a:t>încheiate în semestrul </a:t>
            </a:r>
            <a:r>
              <a:rPr lang="ro-RO" sz="2800" b="1" dirty="0" smtClean="0"/>
              <a:t>I. 2019</a:t>
            </a:r>
            <a:r>
              <a:rPr lang="en-US" sz="2800" b="1" dirty="0" smtClean="0"/>
              <a:t>)</a:t>
            </a:r>
            <a:r>
              <a:rPr lang="ro-RO" sz="2800" b="1" dirty="0" smtClean="0"/>
              <a:t> Finanțarea.5</a:t>
            </a:r>
            <a:r>
              <a:rPr lang="en-US" sz="2800" b="1" dirty="0" smtClean="0"/>
              <a:t> – Total 43 </a:t>
            </a:r>
            <a:r>
              <a:rPr lang="en-US" sz="2800" b="1" dirty="0" err="1" smtClean="0"/>
              <a:t>contracte</a:t>
            </a:r>
            <a:r>
              <a:rPr lang="en-US" sz="2800" b="1" dirty="0" smtClean="0"/>
              <a:t> 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605780"/>
              </p:ext>
            </p:extLst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13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705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Finanțarea.5 – Total </a:t>
            </a:r>
            <a:r>
              <a:rPr lang="en-US" sz="2800" b="1" dirty="0" smtClean="0"/>
              <a:t>12.618</a:t>
            </a:r>
            <a:r>
              <a:rPr lang="ro-RO" sz="2800" b="1" dirty="0" smtClean="0"/>
              <a:t> 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733478"/>
              </p:ext>
            </p:extLst>
          </p:nvPr>
        </p:nvGraphicFramePr>
        <p:xfrm>
          <a:off x="228600" y="6858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14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9480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o-RO" sz="2800" b="1" dirty="0" smtClean="0"/>
              <a:t>Suprafață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Finanțarea.5 – Total </a:t>
            </a:r>
            <a:r>
              <a:rPr lang="en-US" sz="2800" b="1" dirty="0" smtClean="0"/>
              <a:t>7895</a:t>
            </a:r>
            <a:r>
              <a:rPr lang="ro-RO" sz="2800" b="1" dirty="0" smtClean="0"/>
              <a:t>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78169"/>
              </p:ext>
            </p:extLst>
          </p:nvPr>
        </p:nvGraphicFramePr>
        <p:xfrm>
          <a:off x="152400" y="7620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15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7956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Contracte de achiziție </a:t>
            </a:r>
            <a:r>
              <a:rPr lang="en-US" sz="2800" b="1" dirty="0"/>
              <a:t>(</a:t>
            </a:r>
            <a:r>
              <a:rPr lang="ro-RO" sz="2800" b="1" dirty="0"/>
              <a:t>încheiate în semestrul </a:t>
            </a:r>
            <a:r>
              <a:rPr lang="ro-RO" sz="2800" b="1" dirty="0" smtClean="0"/>
              <a:t>I. 20</a:t>
            </a:r>
            <a:r>
              <a:rPr lang="en-US" sz="2800" b="1" dirty="0" smtClean="0"/>
              <a:t>20)</a:t>
            </a:r>
            <a:r>
              <a:rPr lang="ro-RO" sz="2800" b="1" dirty="0" smtClean="0"/>
              <a:t> Finanțarea.6</a:t>
            </a:r>
            <a:r>
              <a:rPr lang="en-US" sz="2800" b="1" dirty="0" smtClean="0"/>
              <a:t> – Total </a:t>
            </a:r>
            <a:r>
              <a:rPr lang="ro-RO" sz="2800" b="1" dirty="0" smtClean="0"/>
              <a:t>14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contracte</a:t>
            </a:r>
            <a:r>
              <a:rPr lang="en-US" sz="2800" b="1" dirty="0" smtClean="0"/>
              <a:t> 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515171"/>
              </p:ext>
            </p:extLst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16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6307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Finanțarea.6 – Total </a:t>
            </a:r>
            <a:r>
              <a:rPr lang="en-US" sz="2800" b="1" dirty="0" smtClean="0"/>
              <a:t>5914</a:t>
            </a:r>
            <a:r>
              <a:rPr lang="ro-RO" sz="2800" b="1" dirty="0" smtClean="0"/>
              <a:t> 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74467"/>
              </p:ext>
            </p:extLst>
          </p:nvPr>
        </p:nvGraphicFramePr>
        <p:xfrm>
          <a:off x="228600" y="6858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17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1687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o-RO" sz="2800" b="1" dirty="0" smtClean="0"/>
              <a:t>Suprafață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Finanțarea.6 – Total </a:t>
            </a:r>
            <a:r>
              <a:rPr lang="en-US" sz="2800" b="1" dirty="0" smtClean="0"/>
              <a:t>3505</a:t>
            </a:r>
            <a:r>
              <a:rPr lang="ro-RO" sz="2800" b="1" dirty="0" smtClean="0"/>
              <a:t>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767942"/>
              </p:ext>
            </p:extLst>
          </p:nvPr>
        </p:nvGraphicFramePr>
        <p:xfrm>
          <a:off x="152400" y="7620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18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1219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 smtClean="0"/>
              <a:t>Contracte de achiziție – TOTAL F.1-6 – 1</a:t>
            </a:r>
            <a:r>
              <a:rPr lang="en-US" sz="2800" b="1" dirty="0" smtClean="0"/>
              <a:t>72 </a:t>
            </a:r>
            <a:r>
              <a:rPr lang="ro-RO" sz="2800" b="1" dirty="0" smtClean="0"/>
              <a:t>contracte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426218"/>
              </p:ext>
            </p:extLst>
          </p:nvPr>
        </p:nvGraphicFramePr>
        <p:xfrm>
          <a:off x="442203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19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465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Nr. </a:t>
            </a:r>
            <a:r>
              <a:rPr lang="ro-RO" sz="2800" b="1" dirty="0"/>
              <a:t>i</a:t>
            </a:r>
            <a:r>
              <a:rPr lang="ro-RO" sz="2800" b="1" dirty="0" smtClean="0"/>
              <a:t>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Finanțarea.1</a:t>
            </a:r>
            <a:r>
              <a:rPr lang="en-US" sz="2800" b="1" dirty="0" smtClean="0"/>
              <a:t> – Total 4573 </a:t>
            </a:r>
            <a:r>
              <a:rPr lang="en-US" sz="2800" b="1" dirty="0" err="1" smtClean="0"/>
              <a:t>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12016"/>
              </p:ext>
            </p:extLst>
          </p:nvPr>
        </p:nvGraphicFramePr>
        <p:xfrm>
          <a:off x="228600" y="838200"/>
          <a:ext cx="876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E57E6FF1-513A-4826-A7C7-E3C6874F5749}" type="slidenum">
              <a:rPr lang="en-US" sz="1200" smtClean="0"/>
              <a:t>2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9243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TOTAL F.1-6 – Total </a:t>
            </a:r>
            <a:r>
              <a:rPr lang="en-US" sz="2800" b="1" dirty="0" smtClean="0"/>
              <a:t>79407 </a:t>
            </a:r>
            <a:r>
              <a:rPr lang="ro-RO" sz="2800" b="1" dirty="0" smtClean="0"/>
              <a:t>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619957"/>
              </p:ext>
            </p:extLst>
          </p:nvPr>
        </p:nvGraphicFramePr>
        <p:xfrm>
          <a:off x="76200" y="8382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20</a:t>
            </a:fld>
            <a:endParaRPr lang="hu-H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8832" y="6570046"/>
            <a:ext cx="2893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Cf. </a:t>
            </a:r>
            <a:r>
              <a:rPr lang="en-US" sz="1100" dirty="0" err="1" smtClean="0"/>
              <a:t>raportului</a:t>
            </a:r>
            <a:r>
              <a:rPr lang="en-US" sz="1100" dirty="0" smtClean="0"/>
              <a:t> din </a:t>
            </a:r>
            <a:r>
              <a:rPr lang="en-US" sz="1100" dirty="0" err="1" smtClean="0"/>
              <a:t>Eterra</a:t>
            </a:r>
            <a:r>
              <a:rPr lang="en-US" sz="1100" dirty="0" smtClean="0"/>
              <a:t> din data de 06.12.2021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203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o-RO" sz="2800" b="1" dirty="0" smtClean="0"/>
              <a:t>Suprafață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TOTAL F.1-6 – Total </a:t>
            </a:r>
            <a:r>
              <a:rPr lang="en-US" sz="2800" b="1" dirty="0" smtClean="0"/>
              <a:t>45923 </a:t>
            </a:r>
            <a:r>
              <a:rPr lang="ro-RO" sz="2800" b="1" dirty="0" smtClean="0"/>
              <a:t>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597246"/>
              </p:ext>
            </p:extLst>
          </p:nvPr>
        </p:nvGraphicFramePr>
        <p:xfrm>
          <a:off x="152400" y="762000"/>
          <a:ext cx="8839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21</a:t>
            </a:fld>
            <a:endParaRPr lang="hu-H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8832" y="6570046"/>
            <a:ext cx="2893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Cf. </a:t>
            </a:r>
            <a:r>
              <a:rPr lang="en-US" sz="1100" dirty="0" err="1" smtClean="0"/>
              <a:t>raportului</a:t>
            </a:r>
            <a:r>
              <a:rPr lang="en-US" sz="1100" dirty="0" smtClean="0"/>
              <a:t> din </a:t>
            </a:r>
            <a:r>
              <a:rPr lang="en-US" sz="1100" dirty="0" err="1" smtClean="0"/>
              <a:t>Eterra</a:t>
            </a:r>
            <a:r>
              <a:rPr lang="en-US" sz="1100" dirty="0" smtClean="0"/>
              <a:t> din data de 06.12.2021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2634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Persoane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fizice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Autorizate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Harghita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2308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22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7554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 smtClean="0"/>
              <a:t>Persoane </a:t>
            </a:r>
            <a:r>
              <a:rPr lang="en-US" sz="2800" b="1" dirty="0" err="1" smtClean="0"/>
              <a:t>fizice</a:t>
            </a:r>
            <a:r>
              <a:rPr lang="en-US" sz="2800" b="1" dirty="0" smtClean="0"/>
              <a:t> </a:t>
            </a:r>
            <a:r>
              <a:rPr lang="ro-RO" sz="2800" b="1" dirty="0" smtClean="0"/>
              <a:t>autorizate </a:t>
            </a:r>
            <a:r>
              <a:rPr lang="en-US" sz="2800" b="1" dirty="0" smtClean="0"/>
              <a:t>active </a:t>
            </a:r>
            <a:r>
              <a:rPr lang="ro-RO" sz="2800" b="1" dirty="0" smtClean="0"/>
              <a:t>Harghita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9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23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423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Nr. Imobile / persoane autorizate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Contracte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finalizate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sectoare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cadastrale</a:t>
            </a:r>
            <a:r>
              <a:rPr lang="en-US" sz="2800" b="1" dirty="0" smtClean="0"/>
              <a:t>)</a:t>
            </a:r>
            <a:endParaRPr lang="hu-H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24</a:t>
            </a:fld>
            <a:endParaRPr lang="hu-HU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073868"/>
              </p:ext>
            </p:extLst>
          </p:nvPr>
        </p:nvGraphicFramePr>
        <p:xfrm>
          <a:off x="560070" y="716280"/>
          <a:ext cx="8023860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32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8906" y="6186100"/>
            <a:ext cx="7687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b="1" dirty="0"/>
              <a:t>notă:    Persoanele autorizate care apar în reprezentarea grafică cu culoare roșie </a:t>
            </a:r>
            <a:r>
              <a:rPr lang="ro-RO" sz="1200" b="1"/>
              <a:t>au </a:t>
            </a:r>
            <a:r>
              <a:rPr lang="ro-RO" sz="1200" b="1" smtClean="0"/>
              <a:t>finalizat toate </a:t>
            </a:r>
            <a:r>
              <a:rPr lang="ro-RO" sz="1200" b="1" dirty="0"/>
              <a:t>contractele </a:t>
            </a:r>
            <a:r>
              <a:rPr lang="ro-RO" sz="1200" b="1" dirty="0" smtClean="0"/>
              <a:t>încheiate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2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Suprafețe</a:t>
            </a:r>
            <a:r>
              <a:rPr lang="en-US" sz="2800" b="1" dirty="0" smtClean="0"/>
              <a:t> (ha)</a:t>
            </a:r>
            <a:r>
              <a:rPr lang="ro-RO" sz="2800" b="1" dirty="0" smtClean="0"/>
              <a:t> / persoane autorizate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Contracte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finalizate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sectoare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cadastrale</a:t>
            </a:r>
            <a:r>
              <a:rPr lang="en-US" sz="2800" b="1" dirty="0" smtClean="0"/>
              <a:t>)</a:t>
            </a:r>
            <a:endParaRPr lang="hu-H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25</a:t>
            </a:fld>
            <a:endParaRPr lang="hu-HU" sz="1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752704"/>
              </p:ext>
            </p:extLst>
          </p:nvPr>
        </p:nvGraphicFramePr>
        <p:xfrm>
          <a:off x="1291590" y="792480"/>
          <a:ext cx="6560820" cy="527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2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Contracte de achiziție </a:t>
            </a:r>
            <a:r>
              <a:rPr lang="en-US" sz="2800" b="1" dirty="0"/>
              <a:t>(</a:t>
            </a:r>
            <a:r>
              <a:rPr lang="ro-RO" sz="2800" b="1" dirty="0"/>
              <a:t>încheiate în </a:t>
            </a:r>
            <a:r>
              <a:rPr lang="en-US" sz="2800" b="1" dirty="0" err="1" smtClean="0"/>
              <a:t>anul</a:t>
            </a:r>
            <a:r>
              <a:rPr lang="en-US" sz="2800" b="1" dirty="0" smtClean="0"/>
              <a:t> </a:t>
            </a:r>
            <a:r>
              <a:rPr lang="ro-RO" sz="2800" b="1" dirty="0" smtClean="0"/>
              <a:t>20</a:t>
            </a:r>
            <a:r>
              <a:rPr lang="en-US" sz="2800" b="1" dirty="0" smtClean="0"/>
              <a:t>21)</a:t>
            </a:r>
            <a:r>
              <a:rPr lang="ro-RO" sz="2800" b="1" dirty="0" smtClean="0"/>
              <a:t> Finanțarea.</a:t>
            </a:r>
            <a:r>
              <a:rPr lang="en-US" sz="2800" b="1" dirty="0" smtClean="0"/>
              <a:t>7 – Total 40 </a:t>
            </a:r>
            <a:r>
              <a:rPr lang="en-US" sz="2800" b="1" dirty="0" err="1" smtClean="0"/>
              <a:t>contracte</a:t>
            </a:r>
            <a:r>
              <a:rPr lang="en-US" sz="2800" b="1" dirty="0" smtClean="0"/>
              <a:t> 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37120"/>
              </p:ext>
            </p:extLst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26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5840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731838"/>
          </a:xfrm>
        </p:spPr>
        <p:txBody>
          <a:bodyPr>
            <a:noAutofit/>
          </a:bodyPr>
          <a:lstStyle/>
          <a:p>
            <a:r>
              <a:rPr lang="ro-RO" sz="2800" dirty="0" smtClean="0"/>
              <a:t>3</a:t>
            </a:r>
            <a:r>
              <a:rPr lang="en-US" sz="2800" dirty="0" smtClean="0"/>
              <a:t>3</a:t>
            </a:r>
            <a:r>
              <a:rPr lang="ro-RO" sz="2800" dirty="0" smtClean="0"/>
              <a:t> de contracte în derulare în 3</a:t>
            </a:r>
            <a:r>
              <a:rPr lang="en-US" sz="2800" dirty="0" smtClean="0"/>
              <a:t>1</a:t>
            </a:r>
            <a:r>
              <a:rPr lang="ro-RO" sz="2800" dirty="0" smtClean="0"/>
              <a:t> UAT - număr total imobile estimat </a:t>
            </a:r>
            <a:r>
              <a:rPr lang="en-US" sz="2800" dirty="0" smtClean="0"/>
              <a:t>17747</a:t>
            </a:r>
            <a:r>
              <a:rPr lang="ro-RO" sz="2800" dirty="0" smtClean="0"/>
              <a:t>–F7/2021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27</a:t>
            </a:fld>
            <a:endParaRPr lang="hu-HU" sz="12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36963548"/>
              </p:ext>
            </p:extLst>
          </p:nvPr>
        </p:nvGraphicFramePr>
        <p:xfrm>
          <a:off x="381000" y="1371600"/>
          <a:ext cx="8326662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90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3</a:t>
            </a:r>
            <a:r>
              <a:rPr lang="en-US" sz="2800" dirty="0"/>
              <a:t>3</a:t>
            </a:r>
            <a:r>
              <a:rPr lang="ro-RO" sz="2800" dirty="0" smtClean="0"/>
              <a:t> contracte în derulare în 3</a:t>
            </a:r>
            <a:r>
              <a:rPr lang="hu-HU" sz="2800" dirty="0"/>
              <a:t>1</a:t>
            </a:r>
            <a:r>
              <a:rPr lang="ro-RO" sz="2800" dirty="0" smtClean="0"/>
              <a:t> UAT – suprafață</a:t>
            </a:r>
            <a:r>
              <a:rPr lang="en-US" sz="2800" dirty="0" smtClean="0"/>
              <a:t> - ha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>1</a:t>
            </a:r>
            <a:r>
              <a:rPr lang="en-US" sz="2800" dirty="0" smtClean="0"/>
              <a:t>1180</a:t>
            </a:r>
            <a:r>
              <a:rPr lang="ro-RO" sz="2800" dirty="0" smtClean="0"/>
              <a:t> –F7/2021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28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57924574"/>
              </p:ext>
            </p:extLst>
          </p:nvPr>
        </p:nvGraphicFramePr>
        <p:xfrm>
          <a:off x="381000" y="12954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857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o-RO" sz="2800" dirty="0" smtClean="0"/>
              <a:t>Contracte în derulare - număr total imobile estimat 1</a:t>
            </a:r>
            <a:r>
              <a:rPr lang="en-US" sz="2800" dirty="0" smtClean="0"/>
              <a:t>7747</a:t>
            </a:r>
            <a:r>
              <a:rPr lang="ro-RO" sz="2800" dirty="0" smtClean="0"/>
              <a:t> –F7/2021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29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98607682"/>
              </p:ext>
            </p:extLst>
          </p:nvPr>
        </p:nvGraphicFramePr>
        <p:xfrm>
          <a:off x="228600" y="11430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37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 smtClean="0"/>
              <a:t>Suprafață </a:t>
            </a:r>
            <a:r>
              <a:rPr lang="en-US" sz="2800" b="1" dirty="0" smtClean="0"/>
              <a:t>(ha) </a:t>
            </a:r>
            <a:r>
              <a:rPr lang="ro-RO" sz="2800" b="1" dirty="0" smtClean="0"/>
              <a:t>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Finanțarea.1</a:t>
            </a:r>
            <a:r>
              <a:rPr lang="en-US" sz="2800" b="1" dirty="0" smtClean="0"/>
              <a:t> – Total 1846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460446"/>
              </p:ext>
            </p:extLst>
          </p:nvPr>
        </p:nvGraphicFramePr>
        <p:xfrm>
          <a:off x="228600" y="12192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5608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dirty="0" smtClean="0"/>
              <a:t>Contracte în derulare – suprafață</a:t>
            </a:r>
            <a:r>
              <a:rPr lang="en-US" sz="2800" dirty="0" smtClean="0"/>
              <a:t> - ha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>1</a:t>
            </a:r>
            <a:r>
              <a:rPr lang="en-US" sz="2800" dirty="0" smtClean="0"/>
              <a:t>11</a:t>
            </a:r>
            <a:r>
              <a:rPr lang="hu-HU" sz="2800" dirty="0" smtClean="0"/>
              <a:t>8</a:t>
            </a:r>
            <a:r>
              <a:rPr lang="en-US" sz="2800" dirty="0" smtClean="0"/>
              <a:t>0</a:t>
            </a:r>
            <a:r>
              <a:rPr lang="ro-RO" sz="2800" dirty="0" smtClean="0"/>
              <a:t> –F7/2021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30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52796259"/>
              </p:ext>
            </p:extLst>
          </p:nvPr>
        </p:nvGraphicFramePr>
        <p:xfrm>
          <a:off x="152400" y="1371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55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2" y="280494"/>
            <a:ext cx="8153400" cy="731838"/>
          </a:xfrm>
        </p:spPr>
        <p:txBody>
          <a:bodyPr>
            <a:noAutofit/>
          </a:bodyPr>
          <a:lstStyle/>
          <a:p>
            <a:r>
              <a:rPr lang="ro-RO" sz="2800" dirty="0" smtClean="0"/>
              <a:t> </a:t>
            </a:r>
            <a:r>
              <a:rPr lang="en-US" sz="2800" dirty="0" smtClean="0"/>
              <a:t>35 </a:t>
            </a:r>
            <a:r>
              <a:rPr lang="ro-RO" sz="2800" dirty="0" smtClean="0"/>
              <a:t>de contracte în derulare în </a:t>
            </a:r>
            <a:r>
              <a:rPr lang="en-US" sz="2800" dirty="0" smtClean="0"/>
              <a:t>34</a:t>
            </a:r>
            <a:r>
              <a:rPr lang="ro-RO" sz="2800" dirty="0" smtClean="0"/>
              <a:t> UAT - număr total </a:t>
            </a:r>
            <a:r>
              <a:rPr lang="en-US" sz="2800" dirty="0" smtClean="0"/>
              <a:t>22</a:t>
            </a:r>
            <a:r>
              <a:rPr lang="hu-HU" sz="2800" dirty="0" smtClean="0"/>
              <a:t>5</a:t>
            </a:r>
            <a:r>
              <a:rPr lang="en-US" sz="2800" dirty="0" smtClean="0"/>
              <a:t>83 </a:t>
            </a:r>
            <a:r>
              <a:rPr lang="ro-RO" sz="2800" dirty="0" smtClean="0"/>
              <a:t>imobile estimat –F</a:t>
            </a:r>
            <a:r>
              <a:rPr lang="en-US" sz="2800" dirty="0" smtClean="0"/>
              <a:t>8</a:t>
            </a:r>
            <a:r>
              <a:rPr lang="ro-RO" sz="2800" dirty="0" smtClean="0"/>
              <a:t>/202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31</a:t>
            </a:fld>
            <a:endParaRPr lang="hu-HU" sz="12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78529328"/>
              </p:ext>
            </p:extLst>
          </p:nvPr>
        </p:nvGraphicFramePr>
        <p:xfrm>
          <a:off x="216994" y="914400"/>
          <a:ext cx="8698406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342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35</a:t>
            </a:r>
            <a:r>
              <a:rPr lang="ro-RO" sz="2800" dirty="0" smtClean="0"/>
              <a:t> contracte în derulare în 3</a:t>
            </a:r>
            <a:r>
              <a:rPr lang="en-US" sz="2800" dirty="0" smtClean="0"/>
              <a:t>4</a:t>
            </a:r>
            <a:r>
              <a:rPr lang="ro-RO" sz="2800" dirty="0" smtClean="0"/>
              <a:t> UAT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o-RO" sz="2800" dirty="0" smtClean="0"/>
              <a:t> – suprafață</a:t>
            </a:r>
            <a:r>
              <a:rPr lang="en-US" sz="2800" dirty="0"/>
              <a:t> </a:t>
            </a:r>
            <a:r>
              <a:rPr lang="ro-RO" sz="2800" dirty="0" smtClean="0"/>
              <a:t> </a:t>
            </a:r>
            <a:r>
              <a:rPr lang="en-US" sz="2800" dirty="0" smtClean="0"/>
              <a:t>14059</a:t>
            </a:r>
            <a:r>
              <a:rPr lang="ro-RO" sz="2800" dirty="0" smtClean="0"/>
              <a:t>–F</a:t>
            </a:r>
            <a:r>
              <a:rPr lang="en-US" sz="2800" dirty="0" smtClean="0"/>
              <a:t>8</a:t>
            </a:r>
            <a:r>
              <a:rPr lang="ro-RO" sz="2800" dirty="0" smtClean="0"/>
              <a:t>/202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32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10768246"/>
              </p:ext>
            </p:extLst>
          </p:nvPr>
        </p:nvGraphicFramePr>
        <p:xfrm>
          <a:off x="152400" y="1397000"/>
          <a:ext cx="8763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4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o-RO" sz="2800" dirty="0" smtClean="0"/>
              <a:t>Contracte în derulare - număr total imobile estimat–</a:t>
            </a:r>
            <a:r>
              <a:rPr lang="en-US" sz="2800" dirty="0" smtClean="0"/>
              <a:t> 22</a:t>
            </a:r>
            <a:r>
              <a:rPr lang="hu-HU" sz="2800" dirty="0" smtClean="0"/>
              <a:t>5</a:t>
            </a:r>
            <a:r>
              <a:rPr lang="en-US" sz="2800" dirty="0" smtClean="0"/>
              <a:t>83 </a:t>
            </a:r>
            <a:r>
              <a:rPr lang="ro-RO" sz="2800" dirty="0" smtClean="0"/>
              <a:t>F</a:t>
            </a:r>
            <a:r>
              <a:rPr lang="en-US" sz="2800" dirty="0" smtClean="0"/>
              <a:t>8</a:t>
            </a:r>
            <a:r>
              <a:rPr lang="ro-RO" sz="2800" dirty="0" smtClean="0"/>
              <a:t>/202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33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00573177"/>
              </p:ext>
            </p:extLst>
          </p:nvPr>
        </p:nvGraphicFramePr>
        <p:xfrm>
          <a:off x="152400" y="12954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013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dirty="0" smtClean="0"/>
              <a:t>Contracte în derulare – suprafață</a:t>
            </a:r>
            <a:br>
              <a:rPr lang="ro-RO" sz="2800" dirty="0" smtClean="0"/>
            </a:br>
            <a:r>
              <a:rPr lang="en-US" sz="2800" dirty="0" smtClean="0"/>
              <a:t> 14059 </a:t>
            </a:r>
            <a:r>
              <a:rPr lang="ro-RO" sz="2800" dirty="0" smtClean="0"/>
              <a:t>–F</a:t>
            </a:r>
            <a:r>
              <a:rPr lang="en-US" sz="2800" dirty="0" smtClean="0"/>
              <a:t>8</a:t>
            </a:r>
            <a:r>
              <a:rPr lang="ro-RO" sz="2800" dirty="0" smtClean="0"/>
              <a:t>/202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34</a:t>
            </a:fld>
            <a:endParaRPr lang="hu-HU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99522945"/>
              </p:ext>
            </p:extLst>
          </p:nvPr>
        </p:nvGraphicFramePr>
        <p:xfrm>
          <a:off x="228600" y="1397000"/>
          <a:ext cx="87630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23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579438"/>
          </a:xfrm>
        </p:spPr>
        <p:txBody>
          <a:bodyPr>
            <a:noAutofit/>
          </a:bodyPr>
          <a:lstStyle/>
          <a:p>
            <a:r>
              <a:rPr lang="ro-RO" sz="2400" b="1" dirty="0" smtClean="0"/>
              <a:t>Contracte la nivel de UAT  PNCCF – Total 12 contracte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107407"/>
              </p:ext>
            </p:extLst>
          </p:nvPr>
        </p:nvGraphicFramePr>
        <p:xfrm>
          <a:off x="-76200" y="34871"/>
          <a:ext cx="9220200" cy="415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74161"/>
              </p:ext>
            </p:extLst>
          </p:nvPr>
        </p:nvGraphicFramePr>
        <p:xfrm>
          <a:off x="2286000" y="4004576"/>
          <a:ext cx="45720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245923"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/>
                        <a:t>Realizate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/>
                        <a:t>In desfășurare</a:t>
                      </a:r>
                      <a:endParaRPr lang="hu-HU" sz="1100" dirty="0"/>
                    </a:p>
                  </a:txBody>
                  <a:tcPr/>
                </a:tc>
              </a:tr>
              <a:tr h="249560"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Remetea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Ciucsângeorgiu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9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Sâncrăieni</a:t>
                      </a:r>
                      <a:endParaRPr lang="hu-H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ălăuțaș</a:t>
                      </a:r>
                      <a:endParaRPr lang="hu-H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9560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Sândominic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Subcetate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Zetea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Lupeni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Praid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ăieșii de Jos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Satu Mare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45923">
                <a:tc>
                  <a:txBody>
                    <a:bodyPr/>
                    <a:lstStyle/>
                    <a:p>
                      <a:pPr algn="ctr"/>
                      <a:endParaRPr lang="ro-RO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100" dirty="0" smtClean="0">
                          <a:solidFill>
                            <a:schemeClr val="tx1"/>
                          </a:solidFill>
                        </a:rPr>
                        <a:t>Mărtiniș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35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4893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52400"/>
            <a:ext cx="8915400" cy="63976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Nr. imobile estimat– Contracte la nivel de UAT PNCCF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o-RO" sz="2800" b="1" dirty="0" smtClean="0"/>
              <a:t>Total </a:t>
            </a:r>
            <a:r>
              <a:rPr lang="en-US" sz="2800" b="1" dirty="0" smtClean="0"/>
              <a:t>212,459</a:t>
            </a:r>
            <a:r>
              <a:rPr lang="ro-RO" sz="2800" b="1" dirty="0" smtClean="0"/>
              <a:t> 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35604"/>
              </p:ext>
            </p:extLst>
          </p:nvPr>
        </p:nvGraphicFramePr>
        <p:xfrm>
          <a:off x="76200" y="8382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36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6806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52400"/>
            <a:ext cx="8915400" cy="6397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Suprafa</a:t>
            </a:r>
            <a:r>
              <a:rPr lang="ro-RO" sz="2800" b="1" dirty="0" smtClean="0"/>
              <a:t>ța – Contracte la nivel de UAT PNCCF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o-RO" sz="2800" b="1" dirty="0" smtClean="0"/>
              <a:t>Total 160947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781343"/>
              </p:ext>
            </p:extLst>
          </p:nvPr>
        </p:nvGraphicFramePr>
        <p:xfrm>
          <a:off x="76200" y="8382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37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913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Suprafața cadastrată la nivel de județ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16106"/>
              </p:ext>
            </p:extLst>
          </p:nvPr>
        </p:nvGraphicFramePr>
        <p:xfrm>
          <a:off x="478062" y="7620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91726"/>
              </p:ext>
            </p:extLst>
          </p:nvPr>
        </p:nvGraphicFramePr>
        <p:xfrm>
          <a:off x="533400" y="4038600"/>
          <a:ext cx="754380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66"/>
                <a:gridCol w="1147738"/>
                <a:gridCol w="1147738"/>
                <a:gridCol w="1147738"/>
                <a:gridCol w="1440299"/>
                <a:gridCol w="13775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Total supr. Județ</a:t>
                      </a:r>
                      <a:endParaRPr lang="hu-H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400" dirty="0" smtClean="0">
                          <a:solidFill>
                            <a:schemeClr val="tx1"/>
                          </a:solidFill>
                        </a:rPr>
                        <a:t>- ha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Supr. cadastrată</a:t>
                      </a:r>
                      <a:r>
                        <a:rPr lang="hu-HU" sz="1400" baseline="0" dirty="0" smtClean="0"/>
                        <a:t> la nivel de UAT - ha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Cadastrată la nivel de sectoare - ha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/>
                        <a:t>Supr. cu contracte în derulare la nivel de UAT -ha</a:t>
                      </a:r>
                      <a:endParaRPr lang="hu-HU" sz="1400" dirty="0" smtClean="0"/>
                    </a:p>
                    <a:p>
                      <a:pPr algn="ctr"/>
                      <a:endParaRPr lang="hu-HU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cu contracte în derulare la nivel</a:t>
                      </a:r>
                      <a:r>
                        <a:rPr lang="ro-RO" sz="1400" baseline="0" dirty="0" smtClean="0"/>
                        <a:t> de sectoare –ha </a:t>
                      </a:r>
                    </a:p>
                    <a:p>
                      <a:pPr algn="ctr"/>
                      <a:r>
                        <a:rPr lang="ro-RO" sz="1400" baseline="0" dirty="0" smtClean="0"/>
                        <a:t>F7</a:t>
                      </a:r>
                      <a:endParaRPr lang="hu-HU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cu contracte în derulare la nivel</a:t>
                      </a:r>
                      <a:r>
                        <a:rPr lang="ro-RO" sz="1400" baseline="0" dirty="0" smtClean="0"/>
                        <a:t> de sectoare –ha </a:t>
                      </a:r>
                    </a:p>
                    <a:p>
                      <a:pPr algn="ctr"/>
                      <a:r>
                        <a:rPr lang="ro-RO" sz="1400" baseline="0" dirty="0" smtClean="0"/>
                        <a:t>F</a:t>
                      </a:r>
                      <a:r>
                        <a:rPr lang="en-US" sz="1400" baseline="0" dirty="0" smtClean="0"/>
                        <a:t>8</a:t>
                      </a:r>
                      <a:endParaRPr lang="hu-HU" sz="14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663.684,25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15.996 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46.361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163.226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</a:t>
                      </a:r>
                      <a:r>
                        <a:rPr lang="en-US" sz="1400" dirty="0" smtClean="0"/>
                        <a:t>0</a:t>
                      </a:r>
                      <a:r>
                        <a:rPr lang="hu-HU" sz="1400" dirty="0" smtClean="0"/>
                        <a:t>.</a:t>
                      </a:r>
                      <a:r>
                        <a:rPr lang="en-US" sz="1400" dirty="0" smtClean="0"/>
                        <a:t>742</a:t>
                      </a:r>
                      <a:endParaRPr lang="hu-HU" sz="1400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14.059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2,41%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6,98</a:t>
                      </a:r>
                      <a:r>
                        <a:rPr lang="ro-RO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24,59%</a:t>
                      </a:r>
                      <a:endParaRPr lang="hu-HU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1,6</a:t>
                      </a:r>
                      <a:r>
                        <a:rPr lang="en-US" sz="1400" dirty="0" smtClean="0"/>
                        <a:t>2</a:t>
                      </a:r>
                      <a:r>
                        <a:rPr lang="ro-RO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2.12%</a:t>
                      </a:r>
                      <a:endParaRPr lang="hu-H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Total  </a:t>
                      </a:r>
                      <a:r>
                        <a:rPr lang="en-US" sz="1400" dirty="0" smtClean="0"/>
                        <a:t>250</a:t>
                      </a:r>
                      <a:r>
                        <a:rPr lang="en-GB" sz="1400" dirty="0" smtClean="0"/>
                        <a:t>.384</a:t>
                      </a:r>
                      <a:r>
                        <a:rPr lang="hu-HU" sz="1400" dirty="0" smtClean="0"/>
                        <a:t> ha – </a:t>
                      </a:r>
                      <a:r>
                        <a:rPr lang="en-US" sz="1400" dirty="0" smtClean="0"/>
                        <a:t>37.73</a:t>
                      </a:r>
                      <a:r>
                        <a:rPr lang="hu-HU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38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195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o-RO" sz="2800" b="1" smtClean="0"/>
              <a:t>Suprafață agricolă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</a:t>
            </a:r>
            <a:r>
              <a:rPr lang="ro-RO" sz="2800" b="1" dirty="0"/>
              <a:t>Contracte la nivel de UAT PNCCF – </a:t>
            </a:r>
            <a:r>
              <a:rPr lang="ro-RO" sz="2800" b="1" dirty="0" smtClean="0"/>
              <a:t>Total 94,236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04592"/>
              </p:ext>
            </p:extLst>
          </p:nvPr>
        </p:nvGraphicFramePr>
        <p:xfrm>
          <a:off x="152400" y="762000"/>
          <a:ext cx="8839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39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9568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400" b="1" dirty="0" smtClean="0"/>
              <a:t>Contracte de achiziție </a:t>
            </a:r>
            <a:r>
              <a:rPr lang="en-US" sz="2400" b="1" dirty="0"/>
              <a:t>(</a:t>
            </a:r>
            <a:r>
              <a:rPr lang="ro-RO" sz="2400" b="1" dirty="0"/>
              <a:t>încheiate în semestrul </a:t>
            </a:r>
            <a:r>
              <a:rPr lang="ro-RO" sz="2400" b="1" dirty="0" smtClean="0"/>
              <a:t>I. 2017</a:t>
            </a:r>
            <a:r>
              <a:rPr lang="en-US" sz="2400" b="1" dirty="0" smtClean="0"/>
              <a:t>)</a:t>
            </a:r>
            <a:r>
              <a:rPr lang="ro-RO" sz="2400" b="1" dirty="0" smtClean="0"/>
              <a:t>  Finanțarea.2</a:t>
            </a:r>
            <a:r>
              <a:rPr lang="en-US" sz="2400" b="1" dirty="0" smtClean="0"/>
              <a:t> – Total 39 </a:t>
            </a:r>
            <a:r>
              <a:rPr lang="en-US" sz="2400" b="1" dirty="0" err="1" smtClean="0"/>
              <a:t>contracte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599656"/>
              </p:ext>
            </p:extLst>
          </p:nvPr>
        </p:nvGraphicFramePr>
        <p:xfrm>
          <a:off x="152400" y="12192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4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266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Suprafața agricolă cadastrată la nivel de județ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134529"/>
              </p:ext>
            </p:extLst>
          </p:nvPr>
        </p:nvGraphicFramePr>
        <p:xfrm>
          <a:off x="478062" y="7620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54063"/>
              </p:ext>
            </p:extLst>
          </p:nvPr>
        </p:nvGraphicFramePr>
        <p:xfrm>
          <a:off x="844785" y="4038600"/>
          <a:ext cx="742654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66"/>
                <a:gridCol w="1147738"/>
                <a:gridCol w="1147738"/>
                <a:gridCol w="1147738"/>
                <a:gridCol w="1440299"/>
                <a:gridCol w="12602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Total supr. Județ</a:t>
                      </a:r>
                      <a:endParaRPr lang="hu-H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400" dirty="0" smtClean="0">
                          <a:solidFill>
                            <a:schemeClr val="tx1"/>
                          </a:solidFill>
                        </a:rPr>
                        <a:t>- ha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Supr. cadastrată</a:t>
                      </a:r>
                      <a:r>
                        <a:rPr lang="hu-HU" sz="1400" baseline="0" dirty="0" smtClean="0"/>
                        <a:t> la nivel de UAT - ha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Cadastrată la nivel de sectoare - ha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dirty="0" smtClean="0"/>
                        <a:t>Supr. cu contracte în derulare la nivel de UAT -ha</a:t>
                      </a:r>
                      <a:endParaRPr lang="hu-HU" sz="1400" dirty="0" smtClean="0"/>
                    </a:p>
                    <a:p>
                      <a:pPr algn="ctr"/>
                      <a:endParaRPr lang="hu-HU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cu contracte în derulare la nivel</a:t>
                      </a:r>
                      <a:r>
                        <a:rPr lang="ro-RO" sz="1400" baseline="0" dirty="0" smtClean="0"/>
                        <a:t> de sectoare –ha </a:t>
                      </a:r>
                    </a:p>
                    <a:p>
                      <a:pPr algn="ctr"/>
                      <a:r>
                        <a:rPr lang="ro-RO" sz="1400" baseline="0" dirty="0" smtClean="0"/>
                        <a:t>F7</a:t>
                      </a:r>
                      <a:endParaRPr lang="hu-HU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/>
                        <a:t>Supr. cu contracte în derulare la nivel</a:t>
                      </a:r>
                      <a:r>
                        <a:rPr lang="ro-RO" sz="1400" baseline="0" dirty="0" smtClean="0"/>
                        <a:t> de sectoare –ha </a:t>
                      </a:r>
                    </a:p>
                    <a:p>
                      <a:pPr algn="ctr"/>
                      <a:r>
                        <a:rPr lang="ro-RO" sz="1400" baseline="0" dirty="0" smtClean="0"/>
                        <a:t>F</a:t>
                      </a:r>
                      <a:r>
                        <a:rPr lang="en-US" sz="1400" baseline="0" dirty="0" smtClean="0"/>
                        <a:t>8</a:t>
                      </a:r>
                      <a:endParaRPr lang="hu-HU" sz="1400" dirty="0" smtClean="0"/>
                    </a:p>
                    <a:p>
                      <a:pPr algn="ctr"/>
                      <a:endParaRPr lang="hu-H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391.298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10.932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46.361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83.294</a:t>
                      </a:r>
                      <a:endParaRPr lang="hu-HU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10.742</a:t>
                      </a:r>
                      <a:endParaRPr lang="hu-HU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14.059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2,79%</a:t>
                      </a:r>
                      <a:endParaRPr lang="hu-H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11.84</a:t>
                      </a:r>
                      <a:r>
                        <a:rPr lang="ro-RO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r>
                        <a:rPr lang="hu-HU" sz="1400" dirty="0" smtClean="0"/>
                        <a:t>,</a:t>
                      </a:r>
                      <a:r>
                        <a:rPr lang="en-US" sz="1400" dirty="0" smtClean="0"/>
                        <a:t>29</a:t>
                      </a:r>
                      <a:r>
                        <a:rPr lang="hu-HU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2,75</a:t>
                      </a:r>
                      <a:r>
                        <a:rPr lang="ro-RO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3.59%</a:t>
                      </a:r>
                      <a:endParaRPr lang="hu-H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Total  1</a:t>
                      </a:r>
                      <a:r>
                        <a:rPr lang="en-US" sz="1400" dirty="0" smtClean="0"/>
                        <a:t>65,388</a:t>
                      </a:r>
                      <a:r>
                        <a:rPr lang="hu-HU" sz="1400" dirty="0" smtClean="0"/>
                        <a:t> ha – </a:t>
                      </a:r>
                      <a:r>
                        <a:rPr lang="en-US" sz="1400" dirty="0" smtClean="0"/>
                        <a:t>42,27</a:t>
                      </a:r>
                      <a:r>
                        <a:rPr lang="hu-HU" sz="1400" dirty="0" smtClean="0"/>
                        <a:t>%</a:t>
                      </a:r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40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7602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2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Finanțarea.2</a:t>
            </a:r>
            <a:r>
              <a:rPr lang="en-US" sz="2800" b="1" dirty="0" smtClean="0"/>
              <a:t> – Total 36</a:t>
            </a:r>
            <a:r>
              <a:rPr lang="ro-RO" sz="2800" b="1" dirty="0" smtClean="0"/>
              <a:t>923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138293"/>
              </p:ext>
            </p:extLst>
          </p:nvPr>
        </p:nvGraphicFramePr>
        <p:xfrm>
          <a:off x="76200" y="914400"/>
          <a:ext cx="8991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5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8761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Suprafață</a:t>
            </a:r>
            <a:r>
              <a:rPr lang="en-US" sz="2800" b="1" dirty="0" smtClean="0"/>
              <a:t> (ha) </a:t>
            </a:r>
            <a:r>
              <a:rPr lang="ro-RO" sz="2800" b="1" dirty="0" smtClean="0"/>
              <a:t>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 – Finanțarea.2</a:t>
            </a:r>
            <a:r>
              <a:rPr lang="en-US" sz="2800" b="1" dirty="0" smtClean="0"/>
              <a:t> – Total 20304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642467"/>
              </p:ext>
            </p:extLst>
          </p:nvPr>
        </p:nvGraphicFramePr>
        <p:xfrm>
          <a:off x="152400" y="762000"/>
          <a:ext cx="8839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6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5519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 smtClean="0"/>
              <a:t>Contracte de </a:t>
            </a:r>
            <a:r>
              <a:rPr lang="ro-RO" sz="2400" b="1" dirty="0"/>
              <a:t>achiziție</a:t>
            </a:r>
            <a:r>
              <a:rPr lang="ro-RO" sz="2400" b="1" dirty="0" smtClean="0"/>
              <a:t> </a:t>
            </a:r>
            <a:r>
              <a:rPr lang="en-US" sz="2400" b="1" dirty="0"/>
              <a:t>(</a:t>
            </a:r>
            <a:r>
              <a:rPr lang="ro-RO" sz="2400" b="1" dirty="0"/>
              <a:t>încheiate în semestrul </a:t>
            </a:r>
            <a:r>
              <a:rPr lang="ro-RO" sz="2400" b="1" dirty="0" smtClean="0"/>
              <a:t>I. 2018</a:t>
            </a:r>
            <a:r>
              <a:rPr lang="en-US" sz="2400" b="1" dirty="0" smtClean="0"/>
              <a:t>)</a:t>
            </a:r>
            <a:r>
              <a:rPr lang="ro-RO" sz="2400" b="1" dirty="0" smtClean="0"/>
              <a:t>  Finanțarea.3</a:t>
            </a:r>
            <a:r>
              <a:rPr lang="en-US" sz="2400" b="1" dirty="0" smtClean="0"/>
              <a:t> – Total 46 </a:t>
            </a:r>
            <a:r>
              <a:rPr lang="en-US" sz="2400" b="1" dirty="0" err="1" smtClean="0"/>
              <a:t>contracte</a:t>
            </a:r>
            <a:endParaRPr lang="hu-HU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16166"/>
              </p:ext>
            </p:extLst>
          </p:nvPr>
        </p:nvGraphicFramePr>
        <p:xfrm>
          <a:off x="304800" y="1143000"/>
          <a:ext cx="8534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7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8922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Nr. imobile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Finanțarea.3</a:t>
            </a:r>
            <a:r>
              <a:rPr lang="en-US" sz="2800" b="1" dirty="0" smtClean="0"/>
              <a:t> – Total </a:t>
            </a:r>
            <a:r>
              <a:rPr lang="ro-RO" sz="2800" b="1" dirty="0" smtClean="0"/>
              <a:t>160</a:t>
            </a:r>
            <a:r>
              <a:rPr lang="en-US" sz="2800" b="1" dirty="0" smtClean="0"/>
              <a:t>84 </a:t>
            </a:r>
            <a:r>
              <a:rPr lang="en-US" sz="2800" b="1" dirty="0" err="1" smtClean="0"/>
              <a:t>imobile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042354"/>
              </p:ext>
            </p:extLst>
          </p:nvPr>
        </p:nvGraphicFramePr>
        <p:xfrm>
          <a:off x="76200" y="6858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8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9336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ro-RO" sz="2800" b="1" dirty="0" smtClean="0"/>
              <a:t>Suprafață</a:t>
            </a:r>
            <a:r>
              <a:rPr lang="en-US" sz="2800" b="1" dirty="0" smtClean="0"/>
              <a:t> (ha)</a:t>
            </a:r>
            <a:r>
              <a:rPr lang="ro-RO" sz="2800" b="1" dirty="0" smtClean="0"/>
              <a:t> pe </a:t>
            </a:r>
            <a:r>
              <a:rPr lang="en-US" sz="2800" b="1" dirty="0" smtClean="0"/>
              <a:t>UAT</a:t>
            </a:r>
            <a:r>
              <a:rPr lang="ro-RO" sz="2800" b="1" dirty="0" smtClean="0"/>
              <a:t>– Finanțarea.3</a:t>
            </a:r>
            <a:r>
              <a:rPr lang="en-US" sz="2800" b="1" dirty="0" smtClean="0"/>
              <a:t> – Total </a:t>
            </a:r>
            <a:r>
              <a:rPr lang="ro-RO" sz="2800" b="1" dirty="0" smtClean="0"/>
              <a:t>11</a:t>
            </a:r>
            <a:r>
              <a:rPr lang="en-US" sz="2800" b="1" dirty="0" smtClean="0"/>
              <a:t>1</a:t>
            </a:r>
            <a:r>
              <a:rPr lang="ro-RO" sz="2800" b="1" dirty="0" smtClean="0"/>
              <a:t>00</a:t>
            </a:r>
            <a:r>
              <a:rPr lang="en-US" sz="2800" b="1" dirty="0" smtClean="0"/>
              <a:t> ha</a:t>
            </a:r>
            <a:endParaRPr lang="hu-HU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377713"/>
              </p:ext>
            </p:extLst>
          </p:nvPr>
        </p:nvGraphicFramePr>
        <p:xfrm>
          <a:off x="228600" y="8382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1325" y="3495"/>
            <a:ext cx="87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Anexa</a:t>
            </a:r>
            <a:r>
              <a:rPr lang="en-US" sz="1200" dirty="0" smtClean="0"/>
              <a:t> nr. </a:t>
            </a:r>
            <a:fld id="{6EF5EAE4-A9B0-4D39-A058-4D1CFB9C6E41}" type="slidenum">
              <a:rPr lang="en-US" sz="1200" smtClean="0"/>
              <a:t>9</a:t>
            </a:fld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6395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7567</TotalTime>
  <Words>950</Words>
  <Application>Microsoft Office PowerPoint</Application>
  <PresentationFormat>On-screen Show (4:3)</PresentationFormat>
  <Paragraphs>210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Contracte de achiziție (încheiate în semestrul II. 2016)  Finanțarea.1 – Total 15 contracte</vt:lpstr>
      <vt:lpstr>Nr. imobile pe UAT– Finanțarea.1 – Total 4573 imobile</vt:lpstr>
      <vt:lpstr>Suprafață (ha) pe UAT– Finanțarea.1 – Total 1846 ha</vt:lpstr>
      <vt:lpstr>Contracte de achiziție (încheiate în semestrul I. 2017)  Finanțarea.2 – Total 39 contracte</vt:lpstr>
      <vt:lpstr>Nr. imobile pe UAT– Finanțarea.2 – Total 36923 imobile</vt:lpstr>
      <vt:lpstr>Suprafață (ha) pe UAT – Finanțarea.2 – Total 20304 ha</vt:lpstr>
      <vt:lpstr>Contracte de achiziție (încheiate în semestrul I. 2018)  Finanțarea.3 – Total 46 contracte</vt:lpstr>
      <vt:lpstr>Nr. imobile pe UAT– Finanțarea.3 – Total 16084 imobile</vt:lpstr>
      <vt:lpstr>Suprafață (ha) pe UAT– Finanțarea.3 – Total 11100 ha</vt:lpstr>
      <vt:lpstr>Contracte de achiziție (încheiate în semestrul II. 2018) Finanțarea.4 – Total 15 contracte</vt:lpstr>
      <vt:lpstr>Nr. imobile pe UAT– Finanțarea.4 – Total 3258 imobile</vt:lpstr>
      <vt:lpstr>Suprafață (ha) pe UAT– Finanțarea.4 – Total 1472 ha</vt:lpstr>
      <vt:lpstr>Contracte de achiziție (încheiate în semestrul I. 2019) Finanțarea.5 – Total 43 contracte </vt:lpstr>
      <vt:lpstr>Nr. imobile pe UAT– Finanțarea.5 – Total 12.618 imobile</vt:lpstr>
      <vt:lpstr>Suprafață pe UAT– Finanțarea.5 – Total 7895 ha</vt:lpstr>
      <vt:lpstr>Contracte de achiziție (încheiate în semestrul I. 2020) Finanțarea.6 – Total 14 contracte </vt:lpstr>
      <vt:lpstr>Nr. imobile pe UAT– Finanțarea.6 – Total 5914 imobile</vt:lpstr>
      <vt:lpstr>Suprafață pe UAT– Finanțarea.6 – Total 3505 ha</vt:lpstr>
      <vt:lpstr>Contracte de achiziție – TOTAL F.1-6 – 172 contracte</vt:lpstr>
      <vt:lpstr>Nr. imobile pe UAT– TOTAL F.1-6 – Total 79407 imobile</vt:lpstr>
      <vt:lpstr>Suprafață pe UAT– TOTAL F.1-6 – Total 45923 ha</vt:lpstr>
      <vt:lpstr>Persoane fizice Autorizate Harghita</vt:lpstr>
      <vt:lpstr>Persoane fizice autorizate active Harghita</vt:lpstr>
      <vt:lpstr>Nr. Imobile / persoane autorizate  (Contracte finalizate – sectoare cadastrale)</vt:lpstr>
      <vt:lpstr>Suprafețe (ha) / persoane autorizate  (Contracte finalizate – sectoare cadastrale)</vt:lpstr>
      <vt:lpstr>Contracte de achiziție (încheiate în anul 2021) Finanțarea.7 – Total 40 contracte </vt:lpstr>
      <vt:lpstr>33 de contracte în derulare în 31 UAT - număr total imobile estimat 17747–F7/2021</vt:lpstr>
      <vt:lpstr>33 contracte în derulare în 31 UAT – suprafață - ha 11180 –F7/2021</vt:lpstr>
      <vt:lpstr>Contracte în derulare - număr total imobile estimat 17747 –F7/2021</vt:lpstr>
      <vt:lpstr>PowerPoint Presentation</vt:lpstr>
      <vt:lpstr> 35 de contracte în derulare în 34 UAT - număr total 22583 imobile estimat –F8/2022</vt:lpstr>
      <vt:lpstr>35 contracte în derulare în 34 UAT  – suprafață  14059–F8/2022</vt:lpstr>
      <vt:lpstr>Contracte în derulare - număr total imobile estimat– 22583 F8/2022</vt:lpstr>
      <vt:lpstr>PowerPoint Presentation</vt:lpstr>
      <vt:lpstr>Contracte la nivel de UAT  PNCCF – Total 12 contracte</vt:lpstr>
      <vt:lpstr>Nr. imobile estimat– Contracte la nivel de UAT PNCCF  Total 212,459 imobile</vt:lpstr>
      <vt:lpstr>Suprafața – Contracte la nivel de UAT PNCCF  Total 160947 ha</vt:lpstr>
      <vt:lpstr>Suprafața cadastrată la nivel de județ</vt:lpstr>
      <vt:lpstr>Suprafață agricolă pe UAT– Contracte la nivel de UAT PNCCF – Total 94,236 ha</vt:lpstr>
      <vt:lpstr>Suprafața agricolă cadastrată la nivel de județ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 Szilard</dc:creator>
  <cp:lastModifiedBy>Sorin</cp:lastModifiedBy>
  <cp:revision>353</cp:revision>
  <cp:lastPrinted>2022-08-04T09:29:52Z</cp:lastPrinted>
  <dcterms:created xsi:type="dcterms:W3CDTF">2019-07-30T06:39:16Z</dcterms:created>
  <dcterms:modified xsi:type="dcterms:W3CDTF">2022-12-06T09:15:49Z</dcterms:modified>
</cp:coreProperties>
</file>