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8" r:id="rId6"/>
    <p:sldId id="267" r:id="rId7"/>
    <p:sldId id="284" r:id="rId8"/>
    <p:sldId id="260" r:id="rId9"/>
    <p:sldId id="261" r:id="rId10"/>
    <p:sldId id="269" r:id="rId11"/>
    <p:sldId id="283" r:id="rId12"/>
    <p:sldId id="272" r:id="rId13"/>
    <p:sldId id="275" r:id="rId14"/>
    <p:sldId id="276" r:id="rId15"/>
    <p:sldId id="277" r:id="rId16"/>
    <p:sldId id="278" r:id="rId17"/>
    <p:sldId id="279" r:id="rId18"/>
    <p:sldId id="281" r:id="rId19"/>
    <p:sldId id="280" r:id="rId20"/>
    <p:sldId id="28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autoAdjust="0"/>
    <p:restoredTop sz="94660"/>
  </p:normalViewPr>
  <p:slideViewPr>
    <p:cSldViewPr snapToGrid="0">
      <p:cViewPr varScale="1">
        <p:scale>
          <a:sx n="82" d="100"/>
          <a:sy n="82" d="100"/>
        </p:scale>
        <p:origin x="71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6CD65946-8606-D376-FDC5-2ECAF7856BAA}"/>
              </a:ext>
            </a:extLst>
          </p:cNvPr>
          <p:cNvSpPr>
            <a:spLocks noGrp="1"/>
          </p:cNvSpPr>
          <p:nvPr>
            <p:ph type="ctrTitle"/>
          </p:nvPr>
        </p:nvSpPr>
        <p:spPr>
          <a:xfrm>
            <a:off x="1524000" y="1122363"/>
            <a:ext cx="9144000" cy="2387600"/>
          </a:xfrm>
        </p:spPr>
        <p:txBody>
          <a:bodyPr anchor="b"/>
          <a:lstStyle>
            <a:lvl1pPr algn="ctr">
              <a:defRPr sz="6000"/>
            </a:lvl1pPr>
          </a:lstStyle>
          <a:p>
            <a:r>
              <a:rPr lang="ro-RO"/>
              <a:t>Faceți clic pentru a edita stilul de titlu coordonator</a:t>
            </a:r>
            <a:endParaRPr lang="en-GB"/>
          </a:p>
        </p:txBody>
      </p:sp>
      <p:sp>
        <p:nvSpPr>
          <p:cNvPr id="3" name="Subtitlu 2">
            <a:extLst>
              <a:ext uri="{FF2B5EF4-FFF2-40B4-BE49-F238E27FC236}">
                <a16:creationId xmlns:a16="http://schemas.microsoft.com/office/drawing/2014/main" id="{7B9260A3-0E69-9338-1A1A-353F815BF4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a:t>Faceți clic pentru a edita stilul de subtitlu coordonator</a:t>
            </a:r>
            <a:endParaRPr lang="en-GB"/>
          </a:p>
        </p:txBody>
      </p:sp>
      <p:sp>
        <p:nvSpPr>
          <p:cNvPr id="4" name="Substituent dată 3">
            <a:extLst>
              <a:ext uri="{FF2B5EF4-FFF2-40B4-BE49-F238E27FC236}">
                <a16:creationId xmlns:a16="http://schemas.microsoft.com/office/drawing/2014/main" id="{193DA81A-90B5-D6FB-2B2B-5DBC2717B443}"/>
              </a:ext>
            </a:extLst>
          </p:cNvPr>
          <p:cNvSpPr>
            <a:spLocks noGrp="1"/>
          </p:cNvSpPr>
          <p:nvPr>
            <p:ph type="dt" sz="half" idx="10"/>
          </p:nvPr>
        </p:nvSpPr>
        <p:spPr/>
        <p:txBody>
          <a:bodyPr/>
          <a:lstStyle/>
          <a:p>
            <a:fld id="{8DF1EC24-74C5-4CDD-8293-91F2F0C0B88C}" type="datetimeFigureOut">
              <a:rPr lang="en-GB" smtClean="0"/>
              <a:t>19/11/2024</a:t>
            </a:fld>
            <a:endParaRPr lang="en-GB"/>
          </a:p>
        </p:txBody>
      </p:sp>
      <p:sp>
        <p:nvSpPr>
          <p:cNvPr id="5" name="Substituent subsol 4">
            <a:extLst>
              <a:ext uri="{FF2B5EF4-FFF2-40B4-BE49-F238E27FC236}">
                <a16:creationId xmlns:a16="http://schemas.microsoft.com/office/drawing/2014/main" id="{66AFC823-0169-A3DD-0DEE-453726F57D35}"/>
              </a:ext>
            </a:extLst>
          </p:cNvPr>
          <p:cNvSpPr>
            <a:spLocks noGrp="1"/>
          </p:cNvSpPr>
          <p:nvPr>
            <p:ph type="ftr" sz="quarter" idx="11"/>
          </p:nvPr>
        </p:nvSpPr>
        <p:spPr/>
        <p:txBody>
          <a:bodyPr/>
          <a:lstStyle/>
          <a:p>
            <a:endParaRPr lang="en-GB"/>
          </a:p>
        </p:txBody>
      </p:sp>
      <p:sp>
        <p:nvSpPr>
          <p:cNvPr id="6" name="Substituent număr diapozitiv 5">
            <a:extLst>
              <a:ext uri="{FF2B5EF4-FFF2-40B4-BE49-F238E27FC236}">
                <a16:creationId xmlns:a16="http://schemas.microsoft.com/office/drawing/2014/main" id="{175E0D3D-3D15-E89A-A9A1-CD8EEA1615BC}"/>
              </a:ext>
            </a:extLst>
          </p:cNvPr>
          <p:cNvSpPr>
            <a:spLocks noGrp="1"/>
          </p:cNvSpPr>
          <p:nvPr>
            <p:ph type="sldNum" sz="quarter" idx="12"/>
          </p:nvPr>
        </p:nvSpPr>
        <p:spPr/>
        <p:txBody>
          <a:bodyPr/>
          <a:lstStyle/>
          <a:p>
            <a:fld id="{169FF706-0CE1-46A4-B17F-1254A555BC36}" type="slidenum">
              <a:rPr lang="en-GB" smtClean="0"/>
              <a:t>‹#›</a:t>
            </a:fld>
            <a:endParaRPr lang="en-GB"/>
          </a:p>
        </p:txBody>
      </p:sp>
    </p:spTree>
    <p:extLst>
      <p:ext uri="{BB962C8B-B14F-4D97-AF65-F5344CB8AC3E}">
        <p14:creationId xmlns:p14="http://schemas.microsoft.com/office/powerpoint/2010/main" val="1146017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F81F35D1-2440-E562-1AB5-500C3ED4C6B0}"/>
              </a:ext>
            </a:extLst>
          </p:cNvPr>
          <p:cNvSpPr>
            <a:spLocks noGrp="1"/>
          </p:cNvSpPr>
          <p:nvPr>
            <p:ph type="title"/>
          </p:nvPr>
        </p:nvSpPr>
        <p:spPr/>
        <p:txBody>
          <a:bodyPr/>
          <a:lstStyle/>
          <a:p>
            <a:r>
              <a:rPr lang="ro-RO"/>
              <a:t>Faceți clic pentru a edita stilul de titlu coordonator</a:t>
            </a:r>
            <a:endParaRPr lang="en-GB"/>
          </a:p>
        </p:txBody>
      </p:sp>
      <p:sp>
        <p:nvSpPr>
          <p:cNvPr id="3" name="Substituent text vertical 2">
            <a:extLst>
              <a:ext uri="{FF2B5EF4-FFF2-40B4-BE49-F238E27FC236}">
                <a16:creationId xmlns:a16="http://schemas.microsoft.com/office/drawing/2014/main" id="{00C6C5AD-D00C-DB38-1D0C-E4E71944FDAA}"/>
              </a:ext>
            </a:extLst>
          </p:cNvPr>
          <p:cNvSpPr>
            <a:spLocks noGrp="1"/>
          </p:cNvSpPr>
          <p:nvPr>
            <p:ph type="body" orient="vert" idx="1"/>
          </p:nvPr>
        </p:nvSpPr>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GB"/>
          </a:p>
        </p:txBody>
      </p:sp>
      <p:sp>
        <p:nvSpPr>
          <p:cNvPr id="4" name="Substituent dată 3">
            <a:extLst>
              <a:ext uri="{FF2B5EF4-FFF2-40B4-BE49-F238E27FC236}">
                <a16:creationId xmlns:a16="http://schemas.microsoft.com/office/drawing/2014/main" id="{F276094B-504E-DEC4-9D2E-6B38B859450A}"/>
              </a:ext>
            </a:extLst>
          </p:cNvPr>
          <p:cNvSpPr>
            <a:spLocks noGrp="1"/>
          </p:cNvSpPr>
          <p:nvPr>
            <p:ph type="dt" sz="half" idx="10"/>
          </p:nvPr>
        </p:nvSpPr>
        <p:spPr/>
        <p:txBody>
          <a:bodyPr/>
          <a:lstStyle/>
          <a:p>
            <a:fld id="{8DF1EC24-74C5-4CDD-8293-91F2F0C0B88C}" type="datetimeFigureOut">
              <a:rPr lang="en-GB" smtClean="0"/>
              <a:t>19/11/2024</a:t>
            </a:fld>
            <a:endParaRPr lang="en-GB"/>
          </a:p>
        </p:txBody>
      </p:sp>
      <p:sp>
        <p:nvSpPr>
          <p:cNvPr id="5" name="Substituent subsol 4">
            <a:extLst>
              <a:ext uri="{FF2B5EF4-FFF2-40B4-BE49-F238E27FC236}">
                <a16:creationId xmlns:a16="http://schemas.microsoft.com/office/drawing/2014/main" id="{0F2E4100-1D64-8CAC-8050-4B3504A5FD8A}"/>
              </a:ext>
            </a:extLst>
          </p:cNvPr>
          <p:cNvSpPr>
            <a:spLocks noGrp="1"/>
          </p:cNvSpPr>
          <p:nvPr>
            <p:ph type="ftr" sz="quarter" idx="11"/>
          </p:nvPr>
        </p:nvSpPr>
        <p:spPr/>
        <p:txBody>
          <a:bodyPr/>
          <a:lstStyle/>
          <a:p>
            <a:endParaRPr lang="en-GB"/>
          </a:p>
        </p:txBody>
      </p:sp>
      <p:sp>
        <p:nvSpPr>
          <p:cNvPr id="6" name="Substituent număr diapozitiv 5">
            <a:extLst>
              <a:ext uri="{FF2B5EF4-FFF2-40B4-BE49-F238E27FC236}">
                <a16:creationId xmlns:a16="http://schemas.microsoft.com/office/drawing/2014/main" id="{C4A66A0C-3F66-1487-7A62-892EE51CAF08}"/>
              </a:ext>
            </a:extLst>
          </p:cNvPr>
          <p:cNvSpPr>
            <a:spLocks noGrp="1"/>
          </p:cNvSpPr>
          <p:nvPr>
            <p:ph type="sldNum" sz="quarter" idx="12"/>
          </p:nvPr>
        </p:nvSpPr>
        <p:spPr/>
        <p:txBody>
          <a:bodyPr/>
          <a:lstStyle/>
          <a:p>
            <a:fld id="{169FF706-0CE1-46A4-B17F-1254A555BC36}" type="slidenum">
              <a:rPr lang="en-GB" smtClean="0"/>
              <a:t>‹#›</a:t>
            </a:fld>
            <a:endParaRPr lang="en-GB"/>
          </a:p>
        </p:txBody>
      </p:sp>
    </p:spTree>
    <p:extLst>
      <p:ext uri="{BB962C8B-B14F-4D97-AF65-F5344CB8AC3E}">
        <p14:creationId xmlns:p14="http://schemas.microsoft.com/office/powerpoint/2010/main" val="46509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a:extLst>
              <a:ext uri="{FF2B5EF4-FFF2-40B4-BE49-F238E27FC236}">
                <a16:creationId xmlns:a16="http://schemas.microsoft.com/office/drawing/2014/main" id="{F4FF128E-8D09-46A6-85B3-159ACDEBE54E}"/>
              </a:ext>
            </a:extLst>
          </p:cNvPr>
          <p:cNvSpPr>
            <a:spLocks noGrp="1"/>
          </p:cNvSpPr>
          <p:nvPr>
            <p:ph type="title" orient="vert"/>
          </p:nvPr>
        </p:nvSpPr>
        <p:spPr>
          <a:xfrm>
            <a:off x="8724900" y="365125"/>
            <a:ext cx="2628900" cy="5811838"/>
          </a:xfrm>
        </p:spPr>
        <p:txBody>
          <a:bodyPr vert="eaVert"/>
          <a:lstStyle/>
          <a:p>
            <a:r>
              <a:rPr lang="ro-RO"/>
              <a:t>Faceți clic pentru a edita stilul de titlu coordonator</a:t>
            </a:r>
            <a:endParaRPr lang="en-GB"/>
          </a:p>
        </p:txBody>
      </p:sp>
      <p:sp>
        <p:nvSpPr>
          <p:cNvPr id="3" name="Substituent text vertical 2">
            <a:extLst>
              <a:ext uri="{FF2B5EF4-FFF2-40B4-BE49-F238E27FC236}">
                <a16:creationId xmlns:a16="http://schemas.microsoft.com/office/drawing/2014/main" id="{5538F8CD-C5D2-06C9-4B68-0AF4396423A0}"/>
              </a:ext>
            </a:extLst>
          </p:cNvPr>
          <p:cNvSpPr>
            <a:spLocks noGrp="1"/>
          </p:cNvSpPr>
          <p:nvPr>
            <p:ph type="body" orient="vert" idx="1"/>
          </p:nvPr>
        </p:nvSpPr>
        <p:spPr>
          <a:xfrm>
            <a:off x="838200" y="365125"/>
            <a:ext cx="7734300" cy="5811838"/>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GB"/>
          </a:p>
        </p:txBody>
      </p:sp>
      <p:sp>
        <p:nvSpPr>
          <p:cNvPr id="4" name="Substituent dată 3">
            <a:extLst>
              <a:ext uri="{FF2B5EF4-FFF2-40B4-BE49-F238E27FC236}">
                <a16:creationId xmlns:a16="http://schemas.microsoft.com/office/drawing/2014/main" id="{B10C827F-6E26-9E2D-8736-BD9D173EBE16}"/>
              </a:ext>
            </a:extLst>
          </p:cNvPr>
          <p:cNvSpPr>
            <a:spLocks noGrp="1"/>
          </p:cNvSpPr>
          <p:nvPr>
            <p:ph type="dt" sz="half" idx="10"/>
          </p:nvPr>
        </p:nvSpPr>
        <p:spPr/>
        <p:txBody>
          <a:bodyPr/>
          <a:lstStyle/>
          <a:p>
            <a:fld id="{8DF1EC24-74C5-4CDD-8293-91F2F0C0B88C}" type="datetimeFigureOut">
              <a:rPr lang="en-GB" smtClean="0"/>
              <a:t>19/11/2024</a:t>
            </a:fld>
            <a:endParaRPr lang="en-GB"/>
          </a:p>
        </p:txBody>
      </p:sp>
      <p:sp>
        <p:nvSpPr>
          <p:cNvPr id="5" name="Substituent subsol 4">
            <a:extLst>
              <a:ext uri="{FF2B5EF4-FFF2-40B4-BE49-F238E27FC236}">
                <a16:creationId xmlns:a16="http://schemas.microsoft.com/office/drawing/2014/main" id="{48301756-2231-B814-29D2-A85A0AF6F302}"/>
              </a:ext>
            </a:extLst>
          </p:cNvPr>
          <p:cNvSpPr>
            <a:spLocks noGrp="1"/>
          </p:cNvSpPr>
          <p:nvPr>
            <p:ph type="ftr" sz="quarter" idx="11"/>
          </p:nvPr>
        </p:nvSpPr>
        <p:spPr/>
        <p:txBody>
          <a:bodyPr/>
          <a:lstStyle/>
          <a:p>
            <a:endParaRPr lang="en-GB"/>
          </a:p>
        </p:txBody>
      </p:sp>
      <p:sp>
        <p:nvSpPr>
          <p:cNvPr id="6" name="Substituent număr diapozitiv 5">
            <a:extLst>
              <a:ext uri="{FF2B5EF4-FFF2-40B4-BE49-F238E27FC236}">
                <a16:creationId xmlns:a16="http://schemas.microsoft.com/office/drawing/2014/main" id="{5F2343B4-1F4C-6F92-40EC-CB27D7D5227D}"/>
              </a:ext>
            </a:extLst>
          </p:cNvPr>
          <p:cNvSpPr>
            <a:spLocks noGrp="1"/>
          </p:cNvSpPr>
          <p:nvPr>
            <p:ph type="sldNum" sz="quarter" idx="12"/>
          </p:nvPr>
        </p:nvSpPr>
        <p:spPr/>
        <p:txBody>
          <a:bodyPr/>
          <a:lstStyle/>
          <a:p>
            <a:fld id="{169FF706-0CE1-46A4-B17F-1254A555BC36}" type="slidenum">
              <a:rPr lang="en-GB" smtClean="0"/>
              <a:t>‹#›</a:t>
            </a:fld>
            <a:endParaRPr lang="en-GB"/>
          </a:p>
        </p:txBody>
      </p:sp>
    </p:spTree>
    <p:extLst>
      <p:ext uri="{BB962C8B-B14F-4D97-AF65-F5344CB8AC3E}">
        <p14:creationId xmlns:p14="http://schemas.microsoft.com/office/powerpoint/2010/main" val="2770998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A89A672C-AA95-6CF7-654C-845523D1C32A}"/>
              </a:ext>
            </a:extLst>
          </p:cNvPr>
          <p:cNvSpPr>
            <a:spLocks noGrp="1"/>
          </p:cNvSpPr>
          <p:nvPr>
            <p:ph type="title"/>
          </p:nvPr>
        </p:nvSpPr>
        <p:spPr/>
        <p:txBody>
          <a:bodyPr/>
          <a:lstStyle/>
          <a:p>
            <a:r>
              <a:rPr lang="ro-RO"/>
              <a:t>Faceți clic pentru a edita stilul de titlu coordonator</a:t>
            </a:r>
            <a:endParaRPr lang="en-GB"/>
          </a:p>
        </p:txBody>
      </p:sp>
      <p:sp>
        <p:nvSpPr>
          <p:cNvPr id="3" name="Substituent conținut 2">
            <a:extLst>
              <a:ext uri="{FF2B5EF4-FFF2-40B4-BE49-F238E27FC236}">
                <a16:creationId xmlns:a16="http://schemas.microsoft.com/office/drawing/2014/main" id="{0C76FCE3-2C34-0248-48FD-AA23BFA5E72D}"/>
              </a:ext>
            </a:extLst>
          </p:cNvPr>
          <p:cNvSpPr>
            <a:spLocks noGrp="1"/>
          </p:cNvSpPr>
          <p:nvPr>
            <p:ph idx="1"/>
          </p:nvPr>
        </p:nvSpPr>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GB"/>
          </a:p>
        </p:txBody>
      </p:sp>
      <p:sp>
        <p:nvSpPr>
          <p:cNvPr id="4" name="Substituent dată 3">
            <a:extLst>
              <a:ext uri="{FF2B5EF4-FFF2-40B4-BE49-F238E27FC236}">
                <a16:creationId xmlns:a16="http://schemas.microsoft.com/office/drawing/2014/main" id="{23EABDFA-71D2-DFC2-5B0A-CA2347CF7073}"/>
              </a:ext>
            </a:extLst>
          </p:cNvPr>
          <p:cNvSpPr>
            <a:spLocks noGrp="1"/>
          </p:cNvSpPr>
          <p:nvPr>
            <p:ph type="dt" sz="half" idx="10"/>
          </p:nvPr>
        </p:nvSpPr>
        <p:spPr/>
        <p:txBody>
          <a:bodyPr/>
          <a:lstStyle/>
          <a:p>
            <a:fld id="{8DF1EC24-74C5-4CDD-8293-91F2F0C0B88C}" type="datetimeFigureOut">
              <a:rPr lang="en-GB" smtClean="0"/>
              <a:t>19/11/2024</a:t>
            </a:fld>
            <a:endParaRPr lang="en-GB"/>
          </a:p>
        </p:txBody>
      </p:sp>
      <p:sp>
        <p:nvSpPr>
          <p:cNvPr id="5" name="Substituent subsol 4">
            <a:extLst>
              <a:ext uri="{FF2B5EF4-FFF2-40B4-BE49-F238E27FC236}">
                <a16:creationId xmlns:a16="http://schemas.microsoft.com/office/drawing/2014/main" id="{5BA26545-4441-D2BB-B382-1CB2034F95C0}"/>
              </a:ext>
            </a:extLst>
          </p:cNvPr>
          <p:cNvSpPr>
            <a:spLocks noGrp="1"/>
          </p:cNvSpPr>
          <p:nvPr>
            <p:ph type="ftr" sz="quarter" idx="11"/>
          </p:nvPr>
        </p:nvSpPr>
        <p:spPr/>
        <p:txBody>
          <a:bodyPr/>
          <a:lstStyle/>
          <a:p>
            <a:endParaRPr lang="en-GB"/>
          </a:p>
        </p:txBody>
      </p:sp>
      <p:sp>
        <p:nvSpPr>
          <p:cNvPr id="6" name="Substituent număr diapozitiv 5">
            <a:extLst>
              <a:ext uri="{FF2B5EF4-FFF2-40B4-BE49-F238E27FC236}">
                <a16:creationId xmlns:a16="http://schemas.microsoft.com/office/drawing/2014/main" id="{D912D444-BE84-6CD6-80A5-4383F1417F93}"/>
              </a:ext>
            </a:extLst>
          </p:cNvPr>
          <p:cNvSpPr>
            <a:spLocks noGrp="1"/>
          </p:cNvSpPr>
          <p:nvPr>
            <p:ph type="sldNum" sz="quarter" idx="12"/>
          </p:nvPr>
        </p:nvSpPr>
        <p:spPr/>
        <p:txBody>
          <a:bodyPr/>
          <a:lstStyle/>
          <a:p>
            <a:fld id="{169FF706-0CE1-46A4-B17F-1254A555BC36}" type="slidenum">
              <a:rPr lang="en-GB" smtClean="0"/>
              <a:t>‹#›</a:t>
            </a:fld>
            <a:endParaRPr lang="en-GB"/>
          </a:p>
        </p:txBody>
      </p:sp>
    </p:spTree>
    <p:extLst>
      <p:ext uri="{BB962C8B-B14F-4D97-AF65-F5344CB8AC3E}">
        <p14:creationId xmlns:p14="http://schemas.microsoft.com/office/powerpoint/2010/main" val="275930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70AACA5B-316E-DFB2-8F35-FF2B938F18AB}"/>
              </a:ext>
            </a:extLst>
          </p:cNvPr>
          <p:cNvSpPr>
            <a:spLocks noGrp="1"/>
          </p:cNvSpPr>
          <p:nvPr>
            <p:ph type="title"/>
          </p:nvPr>
        </p:nvSpPr>
        <p:spPr>
          <a:xfrm>
            <a:off x="831850" y="1709738"/>
            <a:ext cx="10515600" cy="2852737"/>
          </a:xfrm>
        </p:spPr>
        <p:txBody>
          <a:bodyPr anchor="b"/>
          <a:lstStyle>
            <a:lvl1pPr>
              <a:defRPr sz="6000"/>
            </a:lvl1pPr>
          </a:lstStyle>
          <a:p>
            <a:r>
              <a:rPr lang="ro-RO"/>
              <a:t>Faceți clic pentru a edita stilul de titlu coordonator</a:t>
            </a:r>
            <a:endParaRPr lang="en-GB"/>
          </a:p>
        </p:txBody>
      </p:sp>
      <p:sp>
        <p:nvSpPr>
          <p:cNvPr id="3" name="Substituent text 2">
            <a:extLst>
              <a:ext uri="{FF2B5EF4-FFF2-40B4-BE49-F238E27FC236}">
                <a16:creationId xmlns:a16="http://schemas.microsoft.com/office/drawing/2014/main" id="{182DAFC3-10E8-F3AC-401A-0FF9B2E6BF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o-RO"/>
              <a:t>Faceţi clic pentru a edita Master stiluri text</a:t>
            </a:r>
          </a:p>
        </p:txBody>
      </p:sp>
      <p:sp>
        <p:nvSpPr>
          <p:cNvPr id="4" name="Substituent dată 3">
            <a:extLst>
              <a:ext uri="{FF2B5EF4-FFF2-40B4-BE49-F238E27FC236}">
                <a16:creationId xmlns:a16="http://schemas.microsoft.com/office/drawing/2014/main" id="{78865C78-A584-C27D-D99A-558770D943BF}"/>
              </a:ext>
            </a:extLst>
          </p:cNvPr>
          <p:cNvSpPr>
            <a:spLocks noGrp="1"/>
          </p:cNvSpPr>
          <p:nvPr>
            <p:ph type="dt" sz="half" idx="10"/>
          </p:nvPr>
        </p:nvSpPr>
        <p:spPr/>
        <p:txBody>
          <a:bodyPr/>
          <a:lstStyle/>
          <a:p>
            <a:fld id="{8DF1EC24-74C5-4CDD-8293-91F2F0C0B88C}" type="datetimeFigureOut">
              <a:rPr lang="en-GB" smtClean="0"/>
              <a:t>19/11/2024</a:t>
            </a:fld>
            <a:endParaRPr lang="en-GB"/>
          </a:p>
        </p:txBody>
      </p:sp>
      <p:sp>
        <p:nvSpPr>
          <p:cNvPr id="5" name="Substituent subsol 4">
            <a:extLst>
              <a:ext uri="{FF2B5EF4-FFF2-40B4-BE49-F238E27FC236}">
                <a16:creationId xmlns:a16="http://schemas.microsoft.com/office/drawing/2014/main" id="{9F91B8B0-4799-13DF-A74C-1AC135EFB2B9}"/>
              </a:ext>
            </a:extLst>
          </p:cNvPr>
          <p:cNvSpPr>
            <a:spLocks noGrp="1"/>
          </p:cNvSpPr>
          <p:nvPr>
            <p:ph type="ftr" sz="quarter" idx="11"/>
          </p:nvPr>
        </p:nvSpPr>
        <p:spPr/>
        <p:txBody>
          <a:bodyPr/>
          <a:lstStyle/>
          <a:p>
            <a:endParaRPr lang="en-GB"/>
          </a:p>
        </p:txBody>
      </p:sp>
      <p:sp>
        <p:nvSpPr>
          <p:cNvPr id="6" name="Substituent număr diapozitiv 5">
            <a:extLst>
              <a:ext uri="{FF2B5EF4-FFF2-40B4-BE49-F238E27FC236}">
                <a16:creationId xmlns:a16="http://schemas.microsoft.com/office/drawing/2014/main" id="{06EC939C-0CB1-547F-593E-2665C3E4A9F4}"/>
              </a:ext>
            </a:extLst>
          </p:cNvPr>
          <p:cNvSpPr>
            <a:spLocks noGrp="1"/>
          </p:cNvSpPr>
          <p:nvPr>
            <p:ph type="sldNum" sz="quarter" idx="12"/>
          </p:nvPr>
        </p:nvSpPr>
        <p:spPr/>
        <p:txBody>
          <a:bodyPr/>
          <a:lstStyle/>
          <a:p>
            <a:fld id="{169FF706-0CE1-46A4-B17F-1254A555BC36}" type="slidenum">
              <a:rPr lang="en-GB" smtClean="0"/>
              <a:t>‹#›</a:t>
            </a:fld>
            <a:endParaRPr lang="en-GB"/>
          </a:p>
        </p:txBody>
      </p:sp>
    </p:spTree>
    <p:extLst>
      <p:ext uri="{BB962C8B-B14F-4D97-AF65-F5344CB8AC3E}">
        <p14:creationId xmlns:p14="http://schemas.microsoft.com/office/powerpoint/2010/main" val="3327589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DD86BAD8-08AC-16BD-7FDD-9D197395FABF}"/>
              </a:ext>
            </a:extLst>
          </p:cNvPr>
          <p:cNvSpPr>
            <a:spLocks noGrp="1"/>
          </p:cNvSpPr>
          <p:nvPr>
            <p:ph type="title"/>
          </p:nvPr>
        </p:nvSpPr>
        <p:spPr/>
        <p:txBody>
          <a:bodyPr/>
          <a:lstStyle/>
          <a:p>
            <a:r>
              <a:rPr lang="ro-RO"/>
              <a:t>Faceți clic pentru a edita stilul de titlu coordonator</a:t>
            </a:r>
            <a:endParaRPr lang="en-GB"/>
          </a:p>
        </p:txBody>
      </p:sp>
      <p:sp>
        <p:nvSpPr>
          <p:cNvPr id="3" name="Substituent conținut 2">
            <a:extLst>
              <a:ext uri="{FF2B5EF4-FFF2-40B4-BE49-F238E27FC236}">
                <a16:creationId xmlns:a16="http://schemas.microsoft.com/office/drawing/2014/main" id="{779A0D7E-1465-724B-7BFA-AF05793AF78D}"/>
              </a:ext>
            </a:extLst>
          </p:cNvPr>
          <p:cNvSpPr>
            <a:spLocks noGrp="1"/>
          </p:cNvSpPr>
          <p:nvPr>
            <p:ph sz="half" idx="1"/>
          </p:nvPr>
        </p:nvSpPr>
        <p:spPr>
          <a:xfrm>
            <a:off x="838200" y="1825625"/>
            <a:ext cx="51816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GB"/>
          </a:p>
        </p:txBody>
      </p:sp>
      <p:sp>
        <p:nvSpPr>
          <p:cNvPr id="4" name="Substituent conținut 3">
            <a:extLst>
              <a:ext uri="{FF2B5EF4-FFF2-40B4-BE49-F238E27FC236}">
                <a16:creationId xmlns:a16="http://schemas.microsoft.com/office/drawing/2014/main" id="{6AC079AA-9D84-A88E-C772-F5A42B6F1E80}"/>
              </a:ext>
            </a:extLst>
          </p:cNvPr>
          <p:cNvSpPr>
            <a:spLocks noGrp="1"/>
          </p:cNvSpPr>
          <p:nvPr>
            <p:ph sz="half" idx="2"/>
          </p:nvPr>
        </p:nvSpPr>
        <p:spPr>
          <a:xfrm>
            <a:off x="6172200" y="1825625"/>
            <a:ext cx="51816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GB"/>
          </a:p>
        </p:txBody>
      </p:sp>
      <p:sp>
        <p:nvSpPr>
          <p:cNvPr id="5" name="Substituent dată 4">
            <a:extLst>
              <a:ext uri="{FF2B5EF4-FFF2-40B4-BE49-F238E27FC236}">
                <a16:creationId xmlns:a16="http://schemas.microsoft.com/office/drawing/2014/main" id="{01FDCA92-2F12-42A9-F2FE-C7F629756A72}"/>
              </a:ext>
            </a:extLst>
          </p:cNvPr>
          <p:cNvSpPr>
            <a:spLocks noGrp="1"/>
          </p:cNvSpPr>
          <p:nvPr>
            <p:ph type="dt" sz="half" idx="10"/>
          </p:nvPr>
        </p:nvSpPr>
        <p:spPr/>
        <p:txBody>
          <a:bodyPr/>
          <a:lstStyle/>
          <a:p>
            <a:fld id="{8DF1EC24-74C5-4CDD-8293-91F2F0C0B88C}" type="datetimeFigureOut">
              <a:rPr lang="en-GB" smtClean="0"/>
              <a:t>19/11/2024</a:t>
            </a:fld>
            <a:endParaRPr lang="en-GB"/>
          </a:p>
        </p:txBody>
      </p:sp>
      <p:sp>
        <p:nvSpPr>
          <p:cNvPr id="6" name="Substituent subsol 5">
            <a:extLst>
              <a:ext uri="{FF2B5EF4-FFF2-40B4-BE49-F238E27FC236}">
                <a16:creationId xmlns:a16="http://schemas.microsoft.com/office/drawing/2014/main" id="{9F05070E-A474-E034-17DD-5CE59D761739}"/>
              </a:ext>
            </a:extLst>
          </p:cNvPr>
          <p:cNvSpPr>
            <a:spLocks noGrp="1"/>
          </p:cNvSpPr>
          <p:nvPr>
            <p:ph type="ftr" sz="quarter" idx="11"/>
          </p:nvPr>
        </p:nvSpPr>
        <p:spPr/>
        <p:txBody>
          <a:bodyPr/>
          <a:lstStyle/>
          <a:p>
            <a:endParaRPr lang="en-GB"/>
          </a:p>
        </p:txBody>
      </p:sp>
      <p:sp>
        <p:nvSpPr>
          <p:cNvPr id="7" name="Substituent număr diapozitiv 6">
            <a:extLst>
              <a:ext uri="{FF2B5EF4-FFF2-40B4-BE49-F238E27FC236}">
                <a16:creationId xmlns:a16="http://schemas.microsoft.com/office/drawing/2014/main" id="{79C53B78-5B9F-225D-747B-341C34139CF7}"/>
              </a:ext>
            </a:extLst>
          </p:cNvPr>
          <p:cNvSpPr>
            <a:spLocks noGrp="1"/>
          </p:cNvSpPr>
          <p:nvPr>
            <p:ph type="sldNum" sz="quarter" idx="12"/>
          </p:nvPr>
        </p:nvSpPr>
        <p:spPr/>
        <p:txBody>
          <a:bodyPr/>
          <a:lstStyle/>
          <a:p>
            <a:fld id="{169FF706-0CE1-46A4-B17F-1254A555BC36}" type="slidenum">
              <a:rPr lang="en-GB" smtClean="0"/>
              <a:t>‹#›</a:t>
            </a:fld>
            <a:endParaRPr lang="en-GB"/>
          </a:p>
        </p:txBody>
      </p:sp>
    </p:spTree>
    <p:extLst>
      <p:ext uri="{BB962C8B-B14F-4D97-AF65-F5344CB8AC3E}">
        <p14:creationId xmlns:p14="http://schemas.microsoft.com/office/powerpoint/2010/main" val="516320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E3276718-82CC-7323-0BF2-742D2036B7F3}"/>
              </a:ext>
            </a:extLst>
          </p:cNvPr>
          <p:cNvSpPr>
            <a:spLocks noGrp="1"/>
          </p:cNvSpPr>
          <p:nvPr>
            <p:ph type="title"/>
          </p:nvPr>
        </p:nvSpPr>
        <p:spPr>
          <a:xfrm>
            <a:off x="839788" y="365125"/>
            <a:ext cx="10515600" cy="1325563"/>
          </a:xfrm>
        </p:spPr>
        <p:txBody>
          <a:bodyPr/>
          <a:lstStyle/>
          <a:p>
            <a:r>
              <a:rPr lang="ro-RO"/>
              <a:t>Faceți clic pentru a edita stilul de titlu coordonator</a:t>
            </a:r>
            <a:endParaRPr lang="en-GB"/>
          </a:p>
        </p:txBody>
      </p:sp>
      <p:sp>
        <p:nvSpPr>
          <p:cNvPr id="3" name="Substituent text 2">
            <a:extLst>
              <a:ext uri="{FF2B5EF4-FFF2-40B4-BE49-F238E27FC236}">
                <a16:creationId xmlns:a16="http://schemas.microsoft.com/office/drawing/2014/main" id="{FD865744-9506-480F-6121-1F9C516447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Substituent conținut 3">
            <a:extLst>
              <a:ext uri="{FF2B5EF4-FFF2-40B4-BE49-F238E27FC236}">
                <a16:creationId xmlns:a16="http://schemas.microsoft.com/office/drawing/2014/main" id="{28BF1539-5AA3-B90D-50A6-15F54DB3C609}"/>
              </a:ext>
            </a:extLst>
          </p:cNvPr>
          <p:cNvSpPr>
            <a:spLocks noGrp="1"/>
          </p:cNvSpPr>
          <p:nvPr>
            <p:ph sz="half" idx="2"/>
          </p:nvPr>
        </p:nvSpPr>
        <p:spPr>
          <a:xfrm>
            <a:off x="839788" y="2505075"/>
            <a:ext cx="5157787"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GB"/>
          </a:p>
        </p:txBody>
      </p:sp>
      <p:sp>
        <p:nvSpPr>
          <p:cNvPr id="5" name="Substituent text 4">
            <a:extLst>
              <a:ext uri="{FF2B5EF4-FFF2-40B4-BE49-F238E27FC236}">
                <a16:creationId xmlns:a16="http://schemas.microsoft.com/office/drawing/2014/main" id="{D692DADD-0DF9-EEC0-491F-2FCE4B48C8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Substituent conținut 5">
            <a:extLst>
              <a:ext uri="{FF2B5EF4-FFF2-40B4-BE49-F238E27FC236}">
                <a16:creationId xmlns:a16="http://schemas.microsoft.com/office/drawing/2014/main" id="{F2C741DD-C384-C125-3D66-608755496A92}"/>
              </a:ext>
            </a:extLst>
          </p:cNvPr>
          <p:cNvSpPr>
            <a:spLocks noGrp="1"/>
          </p:cNvSpPr>
          <p:nvPr>
            <p:ph sz="quarter" idx="4"/>
          </p:nvPr>
        </p:nvSpPr>
        <p:spPr>
          <a:xfrm>
            <a:off x="6172200" y="2505075"/>
            <a:ext cx="5183188"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GB"/>
          </a:p>
        </p:txBody>
      </p:sp>
      <p:sp>
        <p:nvSpPr>
          <p:cNvPr id="7" name="Substituent dată 6">
            <a:extLst>
              <a:ext uri="{FF2B5EF4-FFF2-40B4-BE49-F238E27FC236}">
                <a16:creationId xmlns:a16="http://schemas.microsoft.com/office/drawing/2014/main" id="{9742ACCE-31BC-F942-20EA-C42A6B5C79B9}"/>
              </a:ext>
            </a:extLst>
          </p:cNvPr>
          <p:cNvSpPr>
            <a:spLocks noGrp="1"/>
          </p:cNvSpPr>
          <p:nvPr>
            <p:ph type="dt" sz="half" idx="10"/>
          </p:nvPr>
        </p:nvSpPr>
        <p:spPr/>
        <p:txBody>
          <a:bodyPr/>
          <a:lstStyle/>
          <a:p>
            <a:fld id="{8DF1EC24-74C5-4CDD-8293-91F2F0C0B88C}" type="datetimeFigureOut">
              <a:rPr lang="en-GB" smtClean="0"/>
              <a:t>19/11/2024</a:t>
            </a:fld>
            <a:endParaRPr lang="en-GB"/>
          </a:p>
        </p:txBody>
      </p:sp>
      <p:sp>
        <p:nvSpPr>
          <p:cNvPr id="8" name="Substituent subsol 7">
            <a:extLst>
              <a:ext uri="{FF2B5EF4-FFF2-40B4-BE49-F238E27FC236}">
                <a16:creationId xmlns:a16="http://schemas.microsoft.com/office/drawing/2014/main" id="{8819165D-E4AE-081D-6906-0EF87CA37DC4}"/>
              </a:ext>
            </a:extLst>
          </p:cNvPr>
          <p:cNvSpPr>
            <a:spLocks noGrp="1"/>
          </p:cNvSpPr>
          <p:nvPr>
            <p:ph type="ftr" sz="quarter" idx="11"/>
          </p:nvPr>
        </p:nvSpPr>
        <p:spPr/>
        <p:txBody>
          <a:bodyPr/>
          <a:lstStyle/>
          <a:p>
            <a:endParaRPr lang="en-GB"/>
          </a:p>
        </p:txBody>
      </p:sp>
      <p:sp>
        <p:nvSpPr>
          <p:cNvPr id="9" name="Substituent număr diapozitiv 8">
            <a:extLst>
              <a:ext uri="{FF2B5EF4-FFF2-40B4-BE49-F238E27FC236}">
                <a16:creationId xmlns:a16="http://schemas.microsoft.com/office/drawing/2014/main" id="{7E6771B1-1D71-4BA1-3035-4E546D11D45A}"/>
              </a:ext>
            </a:extLst>
          </p:cNvPr>
          <p:cNvSpPr>
            <a:spLocks noGrp="1"/>
          </p:cNvSpPr>
          <p:nvPr>
            <p:ph type="sldNum" sz="quarter" idx="12"/>
          </p:nvPr>
        </p:nvSpPr>
        <p:spPr/>
        <p:txBody>
          <a:bodyPr/>
          <a:lstStyle/>
          <a:p>
            <a:fld id="{169FF706-0CE1-46A4-B17F-1254A555BC36}" type="slidenum">
              <a:rPr lang="en-GB" smtClean="0"/>
              <a:t>‹#›</a:t>
            </a:fld>
            <a:endParaRPr lang="en-GB"/>
          </a:p>
        </p:txBody>
      </p:sp>
    </p:spTree>
    <p:extLst>
      <p:ext uri="{BB962C8B-B14F-4D97-AF65-F5344CB8AC3E}">
        <p14:creationId xmlns:p14="http://schemas.microsoft.com/office/powerpoint/2010/main" val="83302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E194F08E-8B67-5CA8-E4C2-2BD79936213E}"/>
              </a:ext>
            </a:extLst>
          </p:cNvPr>
          <p:cNvSpPr>
            <a:spLocks noGrp="1"/>
          </p:cNvSpPr>
          <p:nvPr>
            <p:ph type="title"/>
          </p:nvPr>
        </p:nvSpPr>
        <p:spPr/>
        <p:txBody>
          <a:bodyPr/>
          <a:lstStyle/>
          <a:p>
            <a:r>
              <a:rPr lang="ro-RO"/>
              <a:t>Faceți clic pentru a edita stilul de titlu coordonator</a:t>
            </a:r>
            <a:endParaRPr lang="en-GB"/>
          </a:p>
        </p:txBody>
      </p:sp>
      <p:sp>
        <p:nvSpPr>
          <p:cNvPr id="3" name="Substituent dată 2">
            <a:extLst>
              <a:ext uri="{FF2B5EF4-FFF2-40B4-BE49-F238E27FC236}">
                <a16:creationId xmlns:a16="http://schemas.microsoft.com/office/drawing/2014/main" id="{C3387567-9795-A98A-83B9-8A91C65A211F}"/>
              </a:ext>
            </a:extLst>
          </p:cNvPr>
          <p:cNvSpPr>
            <a:spLocks noGrp="1"/>
          </p:cNvSpPr>
          <p:nvPr>
            <p:ph type="dt" sz="half" idx="10"/>
          </p:nvPr>
        </p:nvSpPr>
        <p:spPr/>
        <p:txBody>
          <a:bodyPr/>
          <a:lstStyle/>
          <a:p>
            <a:fld id="{8DF1EC24-74C5-4CDD-8293-91F2F0C0B88C}" type="datetimeFigureOut">
              <a:rPr lang="en-GB" smtClean="0"/>
              <a:t>19/11/2024</a:t>
            </a:fld>
            <a:endParaRPr lang="en-GB"/>
          </a:p>
        </p:txBody>
      </p:sp>
      <p:sp>
        <p:nvSpPr>
          <p:cNvPr id="4" name="Substituent subsol 3">
            <a:extLst>
              <a:ext uri="{FF2B5EF4-FFF2-40B4-BE49-F238E27FC236}">
                <a16:creationId xmlns:a16="http://schemas.microsoft.com/office/drawing/2014/main" id="{11BFA4AE-3E66-9D70-4241-4A715342BF50}"/>
              </a:ext>
            </a:extLst>
          </p:cNvPr>
          <p:cNvSpPr>
            <a:spLocks noGrp="1"/>
          </p:cNvSpPr>
          <p:nvPr>
            <p:ph type="ftr" sz="quarter" idx="11"/>
          </p:nvPr>
        </p:nvSpPr>
        <p:spPr/>
        <p:txBody>
          <a:bodyPr/>
          <a:lstStyle/>
          <a:p>
            <a:endParaRPr lang="en-GB"/>
          </a:p>
        </p:txBody>
      </p:sp>
      <p:sp>
        <p:nvSpPr>
          <p:cNvPr id="5" name="Substituent număr diapozitiv 4">
            <a:extLst>
              <a:ext uri="{FF2B5EF4-FFF2-40B4-BE49-F238E27FC236}">
                <a16:creationId xmlns:a16="http://schemas.microsoft.com/office/drawing/2014/main" id="{48446ECF-39DC-77E2-FEFA-032AB7208482}"/>
              </a:ext>
            </a:extLst>
          </p:cNvPr>
          <p:cNvSpPr>
            <a:spLocks noGrp="1"/>
          </p:cNvSpPr>
          <p:nvPr>
            <p:ph type="sldNum" sz="quarter" idx="12"/>
          </p:nvPr>
        </p:nvSpPr>
        <p:spPr/>
        <p:txBody>
          <a:bodyPr/>
          <a:lstStyle/>
          <a:p>
            <a:fld id="{169FF706-0CE1-46A4-B17F-1254A555BC36}" type="slidenum">
              <a:rPr lang="en-GB" smtClean="0"/>
              <a:t>‹#›</a:t>
            </a:fld>
            <a:endParaRPr lang="en-GB"/>
          </a:p>
        </p:txBody>
      </p:sp>
    </p:spTree>
    <p:extLst>
      <p:ext uri="{BB962C8B-B14F-4D97-AF65-F5344CB8AC3E}">
        <p14:creationId xmlns:p14="http://schemas.microsoft.com/office/powerpoint/2010/main" val="2831440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a:extLst>
              <a:ext uri="{FF2B5EF4-FFF2-40B4-BE49-F238E27FC236}">
                <a16:creationId xmlns:a16="http://schemas.microsoft.com/office/drawing/2014/main" id="{010F5A51-F335-5DF5-3A1D-ABD69B38CA6A}"/>
              </a:ext>
            </a:extLst>
          </p:cNvPr>
          <p:cNvSpPr>
            <a:spLocks noGrp="1"/>
          </p:cNvSpPr>
          <p:nvPr>
            <p:ph type="dt" sz="half" idx="10"/>
          </p:nvPr>
        </p:nvSpPr>
        <p:spPr/>
        <p:txBody>
          <a:bodyPr/>
          <a:lstStyle/>
          <a:p>
            <a:fld id="{8DF1EC24-74C5-4CDD-8293-91F2F0C0B88C}" type="datetimeFigureOut">
              <a:rPr lang="en-GB" smtClean="0"/>
              <a:t>19/11/2024</a:t>
            </a:fld>
            <a:endParaRPr lang="en-GB"/>
          </a:p>
        </p:txBody>
      </p:sp>
      <p:sp>
        <p:nvSpPr>
          <p:cNvPr id="3" name="Substituent subsol 2">
            <a:extLst>
              <a:ext uri="{FF2B5EF4-FFF2-40B4-BE49-F238E27FC236}">
                <a16:creationId xmlns:a16="http://schemas.microsoft.com/office/drawing/2014/main" id="{A49B092C-22DB-12D5-7F99-5F8427F93B45}"/>
              </a:ext>
            </a:extLst>
          </p:cNvPr>
          <p:cNvSpPr>
            <a:spLocks noGrp="1"/>
          </p:cNvSpPr>
          <p:nvPr>
            <p:ph type="ftr" sz="quarter" idx="11"/>
          </p:nvPr>
        </p:nvSpPr>
        <p:spPr/>
        <p:txBody>
          <a:bodyPr/>
          <a:lstStyle/>
          <a:p>
            <a:endParaRPr lang="en-GB"/>
          </a:p>
        </p:txBody>
      </p:sp>
      <p:sp>
        <p:nvSpPr>
          <p:cNvPr id="4" name="Substituent număr diapozitiv 3">
            <a:extLst>
              <a:ext uri="{FF2B5EF4-FFF2-40B4-BE49-F238E27FC236}">
                <a16:creationId xmlns:a16="http://schemas.microsoft.com/office/drawing/2014/main" id="{037D0B58-4489-58C5-DAD7-D4B3BDCB30CB}"/>
              </a:ext>
            </a:extLst>
          </p:cNvPr>
          <p:cNvSpPr>
            <a:spLocks noGrp="1"/>
          </p:cNvSpPr>
          <p:nvPr>
            <p:ph type="sldNum" sz="quarter" idx="12"/>
          </p:nvPr>
        </p:nvSpPr>
        <p:spPr/>
        <p:txBody>
          <a:bodyPr/>
          <a:lstStyle/>
          <a:p>
            <a:fld id="{169FF706-0CE1-46A4-B17F-1254A555BC36}" type="slidenum">
              <a:rPr lang="en-GB" smtClean="0"/>
              <a:t>‹#›</a:t>
            </a:fld>
            <a:endParaRPr lang="en-GB"/>
          </a:p>
        </p:txBody>
      </p:sp>
    </p:spTree>
    <p:extLst>
      <p:ext uri="{BB962C8B-B14F-4D97-AF65-F5344CB8AC3E}">
        <p14:creationId xmlns:p14="http://schemas.microsoft.com/office/powerpoint/2010/main" val="2304425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CCD446D1-1DA2-0015-43DE-EE7143E757DC}"/>
              </a:ext>
            </a:extLst>
          </p:cNvPr>
          <p:cNvSpPr>
            <a:spLocks noGrp="1"/>
          </p:cNvSpPr>
          <p:nvPr>
            <p:ph type="title"/>
          </p:nvPr>
        </p:nvSpPr>
        <p:spPr>
          <a:xfrm>
            <a:off x="839788" y="457200"/>
            <a:ext cx="3932237" cy="1600200"/>
          </a:xfrm>
        </p:spPr>
        <p:txBody>
          <a:bodyPr anchor="b"/>
          <a:lstStyle>
            <a:lvl1pPr>
              <a:defRPr sz="3200"/>
            </a:lvl1pPr>
          </a:lstStyle>
          <a:p>
            <a:r>
              <a:rPr lang="ro-RO"/>
              <a:t>Faceți clic pentru a edita stilul de titlu coordonator</a:t>
            </a:r>
            <a:endParaRPr lang="en-GB"/>
          </a:p>
        </p:txBody>
      </p:sp>
      <p:sp>
        <p:nvSpPr>
          <p:cNvPr id="3" name="Substituent conținut 2">
            <a:extLst>
              <a:ext uri="{FF2B5EF4-FFF2-40B4-BE49-F238E27FC236}">
                <a16:creationId xmlns:a16="http://schemas.microsoft.com/office/drawing/2014/main" id="{F536E037-8ECD-CCFB-5121-14AA68A09E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GB"/>
          </a:p>
        </p:txBody>
      </p:sp>
      <p:sp>
        <p:nvSpPr>
          <p:cNvPr id="4" name="Substituent text 3">
            <a:extLst>
              <a:ext uri="{FF2B5EF4-FFF2-40B4-BE49-F238E27FC236}">
                <a16:creationId xmlns:a16="http://schemas.microsoft.com/office/drawing/2014/main" id="{7CA7491D-3426-76B4-E4BC-B8A13ECF64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a16="http://schemas.microsoft.com/office/drawing/2014/main" id="{50C64861-35D0-9029-65DE-58AEF9208A60}"/>
              </a:ext>
            </a:extLst>
          </p:cNvPr>
          <p:cNvSpPr>
            <a:spLocks noGrp="1"/>
          </p:cNvSpPr>
          <p:nvPr>
            <p:ph type="dt" sz="half" idx="10"/>
          </p:nvPr>
        </p:nvSpPr>
        <p:spPr/>
        <p:txBody>
          <a:bodyPr/>
          <a:lstStyle/>
          <a:p>
            <a:fld id="{8DF1EC24-74C5-4CDD-8293-91F2F0C0B88C}" type="datetimeFigureOut">
              <a:rPr lang="en-GB" smtClean="0"/>
              <a:t>19/11/2024</a:t>
            </a:fld>
            <a:endParaRPr lang="en-GB"/>
          </a:p>
        </p:txBody>
      </p:sp>
      <p:sp>
        <p:nvSpPr>
          <p:cNvPr id="6" name="Substituent subsol 5">
            <a:extLst>
              <a:ext uri="{FF2B5EF4-FFF2-40B4-BE49-F238E27FC236}">
                <a16:creationId xmlns:a16="http://schemas.microsoft.com/office/drawing/2014/main" id="{29571134-C6B8-A3EA-EC5D-A62998DDE3A9}"/>
              </a:ext>
            </a:extLst>
          </p:cNvPr>
          <p:cNvSpPr>
            <a:spLocks noGrp="1"/>
          </p:cNvSpPr>
          <p:nvPr>
            <p:ph type="ftr" sz="quarter" idx="11"/>
          </p:nvPr>
        </p:nvSpPr>
        <p:spPr/>
        <p:txBody>
          <a:bodyPr/>
          <a:lstStyle/>
          <a:p>
            <a:endParaRPr lang="en-GB"/>
          </a:p>
        </p:txBody>
      </p:sp>
      <p:sp>
        <p:nvSpPr>
          <p:cNvPr id="7" name="Substituent număr diapozitiv 6">
            <a:extLst>
              <a:ext uri="{FF2B5EF4-FFF2-40B4-BE49-F238E27FC236}">
                <a16:creationId xmlns:a16="http://schemas.microsoft.com/office/drawing/2014/main" id="{DBAE73D9-746A-3D21-8159-1A4EFA69F686}"/>
              </a:ext>
            </a:extLst>
          </p:cNvPr>
          <p:cNvSpPr>
            <a:spLocks noGrp="1"/>
          </p:cNvSpPr>
          <p:nvPr>
            <p:ph type="sldNum" sz="quarter" idx="12"/>
          </p:nvPr>
        </p:nvSpPr>
        <p:spPr/>
        <p:txBody>
          <a:bodyPr/>
          <a:lstStyle/>
          <a:p>
            <a:fld id="{169FF706-0CE1-46A4-B17F-1254A555BC36}" type="slidenum">
              <a:rPr lang="en-GB" smtClean="0"/>
              <a:t>‹#›</a:t>
            </a:fld>
            <a:endParaRPr lang="en-GB"/>
          </a:p>
        </p:txBody>
      </p:sp>
    </p:spTree>
    <p:extLst>
      <p:ext uri="{BB962C8B-B14F-4D97-AF65-F5344CB8AC3E}">
        <p14:creationId xmlns:p14="http://schemas.microsoft.com/office/powerpoint/2010/main" val="2383463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05E3D87B-5D22-713B-DF46-A02A9D0FC678}"/>
              </a:ext>
            </a:extLst>
          </p:cNvPr>
          <p:cNvSpPr>
            <a:spLocks noGrp="1"/>
          </p:cNvSpPr>
          <p:nvPr>
            <p:ph type="title"/>
          </p:nvPr>
        </p:nvSpPr>
        <p:spPr>
          <a:xfrm>
            <a:off x="839788" y="457200"/>
            <a:ext cx="3932237" cy="1600200"/>
          </a:xfrm>
        </p:spPr>
        <p:txBody>
          <a:bodyPr anchor="b"/>
          <a:lstStyle>
            <a:lvl1pPr>
              <a:defRPr sz="3200"/>
            </a:lvl1pPr>
          </a:lstStyle>
          <a:p>
            <a:r>
              <a:rPr lang="ro-RO"/>
              <a:t>Faceți clic pentru a edita stilul de titlu coordonator</a:t>
            </a:r>
            <a:endParaRPr lang="en-GB"/>
          </a:p>
        </p:txBody>
      </p:sp>
      <p:sp>
        <p:nvSpPr>
          <p:cNvPr id="3" name="Substituent imagine 2">
            <a:extLst>
              <a:ext uri="{FF2B5EF4-FFF2-40B4-BE49-F238E27FC236}">
                <a16:creationId xmlns:a16="http://schemas.microsoft.com/office/drawing/2014/main" id="{74725ACD-55FB-C3EA-8E9D-A08AA9BB34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ubstituent text 3">
            <a:extLst>
              <a:ext uri="{FF2B5EF4-FFF2-40B4-BE49-F238E27FC236}">
                <a16:creationId xmlns:a16="http://schemas.microsoft.com/office/drawing/2014/main" id="{092B9E5C-CC5B-244B-644F-3000CED67A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a16="http://schemas.microsoft.com/office/drawing/2014/main" id="{BE10F71C-3765-02C5-3EDC-FDB575567F7D}"/>
              </a:ext>
            </a:extLst>
          </p:cNvPr>
          <p:cNvSpPr>
            <a:spLocks noGrp="1"/>
          </p:cNvSpPr>
          <p:nvPr>
            <p:ph type="dt" sz="half" idx="10"/>
          </p:nvPr>
        </p:nvSpPr>
        <p:spPr/>
        <p:txBody>
          <a:bodyPr/>
          <a:lstStyle/>
          <a:p>
            <a:fld id="{8DF1EC24-74C5-4CDD-8293-91F2F0C0B88C}" type="datetimeFigureOut">
              <a:rPr lang="en-GB" smtClean="0"/>
              <a:t>19/11/2024</a:t>
            </a:fld>
            <a:endParaRPr lang="en-GB"/>
          </a:p>
        </p:txBody>
      </p:sp>
      <p:sp>
        <p:nvSpPr>
          <p:cNvPr id="6" name="Substituent subsol 5">
            <a:extLst>
              <a:ext uri="{FF2B5EF4-FFF2-40B4-BE49-F238E27FC236}">
                <a16:creationId xmlns:a16="http://schemas.microsoft.com/office/drawing/2014/main" id="{BFB1A52F-D1E3-817D-000C-B847BC927CA9}"/>
              </a:ext>
            </a:extLst>
          </p:cNvPr>
          <p:cNvSpPr>
            <a:spLocks noGrp="1"/>
          </p:cNvSpPr>
          <p:nvPr>
            <p:ph type="ftr" sz="quarter" idx="11"/>
          </p:nvPr>
        </p:nvSpPr>
        <p:spPr/>
        <p:txBody>
          <a:bodyPr/>
          <a:lstStyle/>
          <a:p>
            <a:endParaRPr lang="en-GB"/>
          </a:p>
        </p:txBody>
      </p:sp>
      <p:sp>
        <p:nvSpPr>
          <p:cNvPr id="7" name="Substituent număr diapozitiv 6">
            <a:extLst>
              <a:ext uri="{FF2B5EF4-FFF2-40B4-BE49-F238E27FC236}">
                <a16:creationId xmlns:a16="http://schemas.microsoft.com/office/drawing/2014/main" id="{C264DFE4-F63A-71EE-362B-C8CFF058F7C6}"/>
              </a:ext>
            </a:extLst>
          </p:cNvPr>
          <p:cNvSpPr>
            <a:spLocks noGrp="1"/>
          </p:cNvSpPr>
          <p:nvPr>
            <p:ph type="sldNum" sz="quarter" idx="12"/>
          </p:nvPr>
        </p:nvSpPr>
        <p:spPr/>
        <p:txBody>
          <a:bodyPr/>
          <a:lstStyle/>
          <a:p>
            <a:fld id="{169FF706-0CE1-46A4-B17F-1254A555BC36}" type="slidenum">
              <a:rPr lang="en-GB" smtClean="0"/>
              <a:t>‹#›</a:t>
            </a:fld>
            <a:endParaRPr lang="en-GB"/>
          </a:p>
        </p:txBody>
      </p:sp>
    </p:spTree>
    <p:extLst>
      <p:ext uri="{BB962C8B-B14F-4D97-AF65-F5344CB8AC3E}">
        <p14:creationId xmlns:p14="http://schemas.microsoft.com/office/powerpoint/2010/main" val="1956373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a:extLst>
              <a:ext uri="{FF2B5EF4-FFF2-40B4-BE49-F238E27FC236}">
                <a16:creationId xmlns:a16="http://schemas.microsoft.com/office/drawing/2014/main" id="{27F6B368-12ED-ADA1-61D2-40C26AAFCF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o-RO"/>
              <a:t>Faceți clic pentru a edita stilul de titlu coordonator</a:t>
            </a:r>
            <a:endParaRPr lang="en-GB"/>
          </a:p>
        </p:txBody>
      </p:sp>
      <p:sp>
        <p:nvSpPr>
          <p:cNvPr id="3" name="Substituent text 2">
            <a:extLst>
              <a:ext uri="{FF2B5EF4-FFF2-40B4-BE49-F238E27FC236}">
                <a16:creationId xmlns:a16="http://schemas.microsoft.com/office/drawing/2014/main" id="{4C132A9D-4EA9-8580-E1EE-A07D5055DC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GB"/>
          </a:p>
        </p:txBody>
      </p:sp>
      <p:sp>
        <p:nvSpPr>
          <p:cNvPr id="4" name="Substituent dată 3">
            <a:extLst>
              <a:ext uri="{FF2B5EF4-FFF2-40B4-BE49-F238E27FC236}">
                <a16:creationId xmlns:a16="http://schemas.microsoft.com/office/drawing/2014/main" id="{5A9D9D4F-FCB1-7DCA-2446-B04EEC5D5F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F1EC24-74C5-4CDD-8293-91F2F0C0B88C}" type="datetimeFigureOut">
              <a:rPr lang="en-GB" smtClean="0"/>
              <a:t>19/11/2024</a:t>
            </a:fld>
            <a:endParaRPr lang="en-GB"/>
          </a:p>
        </p:txBody>
      </p:sp>
      <p:sp>
        <p:nvSpPr>
          <p:cNvPr id="5" name="Substituent subsol 4">
            <a:extLst>
              <a:ext uri="{FF2B5EF4-FFF2-40B4-BE49-F238E27FC236}">
                <a16:creationId xmlns:a16="http://schemas.microsoft.com/office/drawing/2014/main" id="{75F94549-F604-377A-FEE5-EC543724D3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ubstituent număr diapozitiv 5">
            <a:extLst>
              <a:ext uri="{FF2B5EF4-FFF2-40B4-BE49-F238E27FC236}">
                <a16:creationId xmlns:a16="http://schemas.microsoft.com/office/drawing/2014/main" id="{3C09C5EC-642D-59E0-0D6F-7C8BFE3012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9FF706-0CE1-46A4-B17F-1254A555BC36}" type="slidenum">
              <a:rPr lang="en-GB" smtClean="0"/>
              <a:t>‹#›</a:t>
            </a:fld>
            <a:endParaRPr lang="en-GB"/>
          </a:p>
        </p:txBody>
      </p:sp>
    </p:spTree>
    <p:extLst>
      <p:ext uri="{BB962C8B-B14F-4D97-AF65-F5344CB8AC3E}">
        <p14:creationId xmlns:p14="http://schemas.microsoft.com/office/powerpoint/2010/main" val="4511281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51751EB6-0DC4-EF18-CF5F-474144CC504E}"/>
              </a:ext>
            </a:extLst>
          </p:cNvPr>
          <p:cNvSpPr>
            <a:spLocks noGrp="1"/>
          </p:cNvSpPr>
          <p:nvPr>
            <p:ph type="ctrTitle"/>
          </p:nvPr>
        </p:nvSpPr>
        <p:spPr/>
        <p:txBody>
          <a:bodyPr/>
          <a:lstStyle/>
          <a:p>
            <a:r>
              <a:rPr lang="en-US" dirty="0"/>
              <a:t>PULS – PRINCIPII DE FUNC</a:t>
            </a:r>
            <a:r>
              <a:rPr lang="ro-RO" dirty="0"/>
              <a:t>Ț</a:t>
            </a:r>
            <a:r>
              <a:rPr lang="en-US" dirty="0"/>
              <a:t>IONARE</a:t>
            </a:r>
            <a:endParaRPr lang="en-GB" dirty="0"/>
          </a:p>
        </p:txBody>
      </p:sp>
      <p:sp>
        <p:nvSpPr>
          <p:cNvPr id="3" name="Subtitlu 2">
            <a:extLst>
              <a:ext uri="{FF2B5EF4-FFF2-40B4-BE49-F238E27FC236}">
                <a16:creationId xmlns:a16="http://schemas.microsoft.com/office/drawing/2014/main" id="{F5EA5B32-B30D-1B98-E0A3-BD27006672E0}"/>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981120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F6EFFCAF-4B47-6B6A-44C2-2CE955C07B5C}"/>
              </a:ext>
            </a:extLst>
          </p:cNvPr>
          <p:cNvSpPr>
            <a:spLocks noGrp="1"/>
          </p:cNvSpPr>
          <p:nvPr>
            <p:ph type="title"/>
          </p:nvPr>
        </p:nvSpPr>
        <p:spPr/>
        <p:txBody>
          <a:bodyPr/>
          <a:lstStyle/>
          <a:p>
            <a:pPr algn="ctr"/>
            <a:r>
              <a:rPr lang="en-US" dirty="0"/>
              <a:t>CONTURI</a:t>
            </a:r>
            <a:endParaRPr lang="en-GB" dirty="0"/>
          </a:p>
        </p:txBody>
      </p:sp>
      <p:sp>
        <p:nvSpPr>
          <p:cNvPr id="3" name="Substituent conținut 2">
            <a:extLst>
              <a:ext uri="{FF2B5EF4-FFF2-40B4-BE49-F238E27FC236}">
                <a16:creationId xmlns:a16="http://schemas.microsoft.com/office/drawing/2014/main" id="{4C53C196-4539-3C3D-FE05-BF15339B7D26}"/>
              </a:ext>
            </a:extLst>
          </p:cNvPr>
          <p:cNvSpPr>
            <a:spLocks noGrp="1"/>
          </p:cNvSpPr>
          <p:nvPr>
            <p:ph idx="1"/>
          </p:nvPr>
        </p:nvSpPr>
        <p:spPr/>
        <p:txBody>
          <a:bodyPr/>
          <a:lstStyle/>
          <a:p>
            <a:r>
              <a:rPr lang="ro-RO" dirty="0"/>
              <a:t>Pentru fiecare angajator primul cont care trebuie creat este contul reprezentantului legal virgulã cont care se bazează pe adresa de e-mail a acestuia.</a:t>
            </a:r>
          </a:p>
          <a:p>
            <a:r>
              <a:rPr lang="ro-RO" dirty="0"/>
              <a:t>ulterior reprezentantul legal poate acorda la rândul lui calitatea de responsabil financiar, responsabil HR angajaților proprii sau experților externi care lucrează pe bază de contract de prestări servicii cu angajatorul</a:t>
            </a:r>
          </a:p>
          <a:p>
            <a:r>
              <a:rPr lang="ro-RO" dirty="0"/>
              <a:t>bb responsabilitatea acordării acestor drepturi sau a retragerii acestora aparține exclusiv angajatorului bun agenția putând să sprijine eventual procesul prin consultanță</a:t>
            </a:r>
            <a:endParaRPr lang="en-US" dirty="0"/>
          </a:p>
          <a:p>
            <a:endParaRPr lang="en-GB" dirty="0"/>
          </a:p>
        </p:txBody>
      </p:sp>
    </p:spTree>
    <p:extLst>
      <p:ext uri="{BB962C8B-B14F-4D97-AF65-F5344CB8AC3E}">
        <p14:creationId xmlns:p14="http://schemas.microsoft.com/office/powerpoint/2010/main" val="457892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9D81E-6A03-96CD-A9DA-41189799D560}"/>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9FD5ECA-613B-CE28-62B6-9900329B82CE}"/>
              </a:ext>
            </a:extLst>
          </p:cNvPr>
          <p:cNvPicPr>
            <a:picLocks noGrp="1" noChangeAspect="1"/>
          </p:cNvPicPr>
          <p:nvPr>
            <p:ph idx="1"/>
          </p:nvPr>
        </p:nvPicPr>
        <p:blipFill>
          <a:blip r:embed="rId2"/>
          <a:stretch>
            <a:fillRect/>
          </a:stretch>
        </p:blipFill>
        <p:spPr>
          <a:xfrm>
            <a:off x="456706" y="482321"/>
            <a:ext cx="11420446" cy="5406094"/>
          </a:xfrm>
        </p:spPr>
      </p:pic>
    </p:spTree>
    <p:extLst>
      <p:ext uri="{BB962C8B-B14F-4D97-AF65-F5344CB8AC3E}">
        <p14:creationId xmlns:p14="http://schemas.microsoft.com/office/powerpoint/2010/main" val="1429012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6DFBA6D4-CAA7-0AF9-5355-066AEB03AE54}"/>
              </a:ext>
            </a:extLst>
          </p:cNvPr>
          <p:cNvSpPr>
            <a:spLocks noGrp="1"/>
          </p:cNvSpPr>
          <p:nvPr>
            <p:ph type="title"/>
          </p:nvPr>
        </p:nvSpPr>
        <p:spPr/>
        <p:txBody>
          <a:bodyPr/>
          <a:lstStyle/>
          <a:p>
            <a:endParaRPr lang="en-GB"/>
          </a:p>
        </p:txBody>
      </p:sp>
      <p:sp>
        <p:nvSpPr>
          <p:cNvPr id="3" name="Substituent conținut 2">
            <a:extLst>
              <a:ext uri="{FF2B5EF4-FFF2-40B4-BE49-F238E27FC236}">
                <a16:creationId xmlns:a16="http://schemas.microsoft.com/office/drawing/2014/main" id="{7B9D67A2-32BB-0F14-876F-471650AC53BF}"/>
              </a:ext>
            </a:extLst>
          </p:cNvPr>
          <p:cNvSpPr>
            <a:spLocks noGrp="1"/>
          </p:cNvSpPr>
          <p:nvPr>
            <p:ph idx="1"/>
          </p:nvPr>
        </p:nvSpPr>
        <p:spPr/>
        <p:txBody>
          <a:bodyPr/>
          <a:lstStyle/>
          <a:p>
            <a:endParaRPr lang="en-GB"/>
          </a:p>
        </p:txBody>
      </p:sp>
      <p:pic>
        <p:nvPicPr>
          <p:cNvPr id="5" name="Imagine 4">
            <a:extLst>
              <a:ext uri="{FF2B5EF4-FFF2-40B4-BE49-F238E27FC236}">
                <a16:creationId xmlns:a16="http://schemas.microsoft.com/office/drawing/2014/main" id="{68EA2992-85CC-723C-19F3-4250CAB52EAC}"/>
              </a:ext>
            </a:extLst>
          </p:cNvPr>
          <p:cNvPicPr>
            <a:picLocks noChangeAspect="1"/>
          </p:cNvPicPr>
          <p:nvPr/>
        </p:nvPicPr>
        <p:blipFill>
          <a:blip r:embed="rId2"/>
          <a:stretch>
            <a:fillRect/>
          </a:stretch>
        </p:blipFill>
        <p:spPr>
          <a:xfrm>
            <a:off x="0" y="602121"/>
            <a:ext cx="12192000" cy="5653758"/>
          </a:xfrm>
          <a:prstGeom prst="rect">
            <a:avLst/>
          </a:prstGeom>
        </p:spPr>
      </p:pic>
    </p:spTree>
    <p:extLst>
      <p:ext uri="{BB962C8B-B14F-4D97-AF65-F5344CB8AC3E}">
        <p14:creationId xmlns:p14="http://schemas.microsoft.com/office/powerpoint/2010/main" val="2951498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BC0F6-AD39-62DC-00EB-D690B3B90D30}"/>
              </a:ext>
            </a:extLst>
          </p:cNvPr>
          <p:cNvSpPr>
            <a:spLocks noGrp="1"/>
          </p:cNvSpPr>
          <p:nvPr>
            <p:ph type="title"/>
          </p:nvPr>
        </p:nvSpPr>
        <p:spPr/>
        <p:txBody>
          <a:bodyPr/>
          <a:lstStyle/>
          <a:p>
            <a:pPr algn="ctr"/>
            <a:r>
              <a:rPr lang="en-US"/>
              <a:t>Module - categorii</a:t>
            </a:r>
            <a:endParaRPr lang="en-US" dirty="0"/>
          </a:p>
        </p:txBody>
      </p:sp>
      <p:sp>
        <p:nvSpPr>
          <p:cNvPr id="3" name="Content Placeholder 2">
            <a:extLst>
              <a:ext uri="{FF2B5EF4-FFF2-40B4-BE49-F238E27FC236}">
                <a16:creationId xmlns:a16="http://schemas.microsoft.com/office/drawing/2014/main" id="{1227F85E-E94E-CF8E-CC5A-53A93CA7C38F}"/>
              </a:ext>
            </a:extLst>
          </p:cNvPr>
          <p:cNvSpPr>
            <a:spLocks noGrp="1"/>
          </p:cNvSpPr>
          <p:nvPr>
            <p:ph idx="1"/>
          </p:nvPr>
        </p:nvSpPr>
        <p:spPr/>
        <p:txBody>
          <a:bodyPr/>
          <a:lstStyle/>
          <a:p>
            <a:r>
              <a:rPr lang="ro-RO"/>
              <a:t>Mediere și consiliere</a:t>
            </a:r>
          </a:p>
          <a:p>
            <a:r>
              <a:rPr lang="ro-RO"/>
              <a:t>analiza pieței muncii și prognoze</a:t>
            </a:r>
          </a:p>
          <a:p>
            <a:r>
              <a:rPr lang="ro-RO"/>
              <a:t>finanțarea formării profesionale la locul de muncă</a:t>
            </a:r>
          </a:p>
          <a:p>
            <a:r>
              <a:rPr lang="ro-RO"/>
              <a:t>subvenții acordate pentru angajarea de șomeri aflați în dificultate</a:t>
            </a:r>
          </a:p>
          <a:p>
            <a:r>
              <a:rPr lang="ro-RO"/>
              <a:t>prime acordate șomerilor care s-au încadrat în muncă</a:t>
            </a:r>
          </a:p>
          <a:p>
            <a:endParaRPr lang="en-US" dirty="0"/>
          </a:p>
        </p:txBody>
      </p:sp>
    </p:spTree>
    <p:extLst>
      <p:ext uri="{BB962C8B-B14F-4D97-AF65-F5344CB8AC3E}">
        <p14:creationId xmlns:p14="http://schemas.microsoft.com/office/powerpoint/2010/main" val="2075097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86F7E-F5D7-77B5-5F48-037884DF1507}"/>
              </a:ext>
            </a:extLst>
          </p:cNvPr>
          <p:cNvSpPr>
            <a:spLocks noGrp="1"/>
          </p:cNvSpPr>
          <p:nvPr>
            <p:ph type="title"/>
          </p:nvPr>
        </p:nvSpPr>
        <p:spPr/>
        <p:txBody>
          <a:bodyPr/>
          <a:lstStyle/>
          <a:p>
            <a:pPr algn="ctr"/>
            <a:r>
              <a:rPr lang="ro-RO"/>
              <a:t>Mediere și consiliere</a:t>
            </a:r>
            <a:endParaRPr lang="en-US" dirty="0"/>
          </a:p>
        </p:txBody>
      </p:sp>
      <p:sp>
        <p:nvSpPr>
          <p:cNvPr id="3" name="Content Placeholder 2">
            <a:extLst>
              <a:ext uri="{FF2B5EF4-FFF2-40B4-BE49-F238E27FC236}">
                <a16:creationId xmlns:a16="http://schemas.microsoft.com/office/drawing/2014/main" id="{C6737620-AAF0-4F8B-9F58-31632EB9C00A}"/>
              </a:ext>
            </a:extLst>
          </p:cNvPr>
          <p:cNvSpPr>
            <a:spLocks noGrp="1"/>
          </p:cNvSpPr>
          <p:nvPr>
            <p:ph idx="1"/>
          </p:nvPr>
        </p:nvSpPr>
        <p:spPr/>
        <p:txBody>
          <a:bodyPr/>
          <a:lstStyle/>
          <a:p>
            <a:pPr marL="0" indent="0">
              <a:buNone/>
            </a:pPr>
            <a:r>
              <a:rPr lang="ro-RO"/>
              <a:t>Conțin servicii de:</a:t>
            </a:r>
          </a:p>
          <a:p>
            <a:r>
              <a:rPr lang="ro-RO"/>
              <a:t>medierea muncii</a:t>
            </a:r>
          </a:p>
          <a:p>
            <a:pPr lvl="1"/>
            <a:r>
              <a:rPr lang="ro-RO"/>
              <a:t>declararea de locuri de muncă vacante</a:t>
            </a:r>
          </a:p>
          <a:p>
            <a:pPr lvl="1"/>
            <a:r>
              <a:rPr lang="ro-RO"/>
              <a:t>preselecția candidaților</a:t>
            </a:r>
          </a:p>
          <a:p>
            <a:pPr lvl="1"/>
            <a:r>
              <a:rPr lang="ro-RO"/>
              <a:t>emiterea repartițiilor și soluționarea lor online</a:t>
            </a:r>
          </a:p>
          <a:p>
            <a:pPr lvl="1"/>
            <a:r>
              <a:rPr lang="ro-RO"/>
              <a:t>declararea ocupării locurilor de muncă vacante</a:t>
            </a:r>
          </a:p>
          <a:p>
            <a:r>
              <a:rPr lang="ro-RO"/>
              <a:t>informare și consiliere profesională</a:t>
            </a:r>
          </a:p>
          <a:p>
            <a:pPr lvl="1"/>
            <a:r>
              <a:rPr lang="ro-RO"/>
              <a:t>profilarea persoanelor pentru căutarea unui loc de muncă</a:t>
            </a:r>
          </a:p>
          <a:p>
            <a:pPr lvl="1"/>
            <a:r>
              <a:rPr lang="ro-RO"/>
              <a:t>completarea de chestionare care evaluează diferite caracteristici ale șomerilor</a:t>
            </a:r>
          </a:p>
          <a:p>
            <a:pPr lvl="1"/>
            <a:r>
              <a:rPr lang="ro-RO"/>
              <a:t>gestionarea fișei de consiliere</a:t>
            </a:r>
            <a:endParaRPr lang="en-US" dirty="0"/>
          </a:p>
        </p:txBody>
      </p:sp>
    </p:spTree>
    <p:extLst>
      <p:ext uri="{BB962C8B-B14F-4D97-AF65-F5344CB8AC3E}">
        <p14:creationId xmlns:p14="http://schemas.microsoft.com/office/powerpoint/2010/main" val="1016698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6EF6F-3EBB-42FC-312C-926CD092ED95}"/>
              </a:ext>
            </a:extLst>
          </p:cNvPr>
          <p:cNvSpPr>
            <a:spLocks noGrp="1"/>
          </p:cNvSpPr>
          <p:nvPr>
            <p:ph type="title"/>
          </p:nvPr>
        </p:nvSpPr>
        <p:spPr/>
        <p:txBody>
          <a:bodyPr/>
          <a:lstStyle/>
          <a:p>
            <a:pPr algn="ctr"/>
            <a:r>
              <a:rPr lang="ro-RO"/>
              <a:t>Analiza pieței muncii și prognoze</a:t>
            </a:r>
            <a:endParaRPr lang="en-US" dirty="0"/>
          </a:p>
        </p:txBody>
      </p:sp>
      <p:sp>
        <p:nvSpPr>
          <p:cNvPr id="3" name="Content Placeholder 2">
            <a:extLst>
              <a:ext uri="{FF2B5EF4-FFF2-40B4-BE49-F238E27FC236}">
                <a16:creationId xmlns:a16="http://schemas.microsoft.com/office/drawing/2014/main" id="{4F0B2B0B-6926-22AA-E40F-D6F800199D98}"/>
              </a:ext>
            </a:extLst>
          </p:cNvPr>
          <p:cNvSpPr>
            <a:spLocks noGrp="1"/>
          </p:cNvSpPr>
          <p:nvPr>
            <p:ph idx="1"/>
          </p:nvPr>
        </p:nvSpPr>
        <p:spPr>
          <a:xfrm>
            <a:off x="391887" y="1825625"/>
            <a:ext cx="11525458" cy="4667250"/>
          </a:xfrm>
        </p:spPr>
        <p:txBody>
          <a:bodyPr>
            <a:normAutofit/>
          </a:bodyPr>
          <a:lstStyle/>
          <a:p>
            <a:r>
              <a:rPr lang="ro-RO" dirty="0"/>
              <a:t>Analiza pieței muncii pe baza unui model realizat în cadrul proiectului espor (doar angajții SPO)</a:t>
            </a:r>
          </a:p>
          <a:p>
            <a:r>
              <a:rPr lang="ro-RO" dirty="0"/>
              <a:t>prognoză pe termen scurt privind necesarul de forță de muncă pe ocupații</a:t>
            </a:r>
          </a:p>
          <a:p>
            <a:pPr lvl="1"/>
            <a:r>
              <a:rPr lang="ro-RO" dirty="0"/>
              <a:t>pe baza unui chestionar care se completează de minim 1067 de angajatori la nivelul județului cu asigurarea reprezentativității la nivelul a 21 de ramuri economice</a:t>
            </a:r>
          </a:p>
          <a:p>
            <a:r>
              <a:rPr lang="ro-RO" dirty="0"/>
              <a:t>prognoză pe termen lung privind evoluția populației ocupate în principalele ramuri economice (doar angajații SPO)</a:t>
            </a:r>
          </a:p>
          <a:p>
            <a:r>
              <a:rPr lang="ro-RO" dirty="0"/>
              <a:t>Rezultatele finale ale acestor analize pro și prognoze se publică distinct pe site-ul agenției ele nu vor putea fi accesate direct din platformă, deoarece la aceasta au acces doar utilizatorii înregistrați în vreme ce documentele în cauză pot fi de interes și pentru alte persoane</a:t>
            </a:r>
            <a:endParaRPr lang="en-US" dirty="0"/>
          </a:p>
        </p:txBody>
      </p:sp>
    </p:spTree>
    <p:extLst>
      <p:ext uri="{BB962C8B-B14F-4D97-AF65-F5344CB8AC3E}">
        <p14:creationId xmlns:p14="http://schemas.microsoft.com/office/powerpoint/2010/main" val="40554564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5D76F-807B-0E7C-6230-664D4959D1E9}"/>
              </a:ext>
            </a:extLst>
          </p:cNvPr>
          <p:cNvSpPr>
            <a:spLocks noGrp="1"/>
          </p:cNvSpPr>
          <p:nvPr>
            <p:ph type="title"/>
          </p:nvPr>
        </p:nvSpPr>
        <p:spPr>
          <a:xfrm>
            <a:off x="363894" y="365125"/>
            <a:ext cx="10989906" cy="549275"/>
          </a:xfrm>
        </p:spPr>
        <p:txBody>
          <a:bodyPr>
            <a:normAutofit fontScale="90000"/>
          </a:bodyPr>
          <a:lstStyle/>
          <a:p>
            <a:pPr algn="ctr"/>
            <a:r>
              <a:rPr lang="ro-RO"/>
              <a:t>Finanțarea formării profesionale la locul de muncă</a:t>
            </a:r>
            <a:endParaRPr lang="en-US" dirty="0"/>
          </a:p>
        </p:txBody>
      </p:sp>
      <p:sp>
        <p:nvSpPr>
          <p:cNvPr id="3" name="Content Placeholder 2">
            <a:extLst>
              <a:ext uri="{FF2B5EF4-FFF2-40B4-BE49-F238E27FC236}">
                <a16:creationId xmlns:a16="http://schemas.microsoft.com/office/drawing/2014/main" id="{BC539944-36DA-A6F5-46D7-453DB9083D3E}"/>
              </a:ext>
            </a:extLst>
          </p:cNvPr>
          <p:cNvSpPr>
            <a:spLocks noGrp="1"/>
          </p:cNvSpPr>
          <p:nvPr>
            <p:ph idx="1"/>
          </p:nvPr>
        </p:nvSpPr>
        <p:spPr>
          <a:xfrm>
            <a:off x="270587" y="1007706"/>
            <a:ext cx="11635273" cy="5617029"/>
          </a:xfrm>
        </p:spPr>
        <p:txBody>
          <a:bodyPr>
            <a:normAutofit fontScale="92500" lnSpcReduction="10000"/>
          </a:bodyPr>
          <a:lstStyle/>
          <a:p>
            <a:r>
              <a:rPr lang="ro-RO"/>
              <a:t>Ucenicia la locul de muncă legiferată prin legea 279 din 2005 cu modificările și completările ulterioare</a:t>
            </a:r>
          </a:p>
          <a:p>
            <a:r>
              <a:rPr lang="ro-RO"/>
              <a:t>stagiatura absolvenților de studii superioare legiferată prin legea 335 din 2013 cu modificările și completările ulterioare</a:t>
            </a:r>
          </a:p>
          <a:p>
            <a:pPr marL="0" indent="0">
              <a:buNone/>
            </a:pPr>
            <a:r>
              <a:rPr lang="ro-RO"/>
              <a:t>pentru amândouă platforma permite:</a:t>
            </a:r>
          </a:p>
          <a:p>
            <a:r>
              <a:rPr lang="ro-RO"/>
              <a:t>încărcarea informațiilor privitoare la solicitarea de încheiere a unei convenții generarea documentelor tipizate necesare și încărcarea acestora respectiv înregistrarea automată în registratura electronică;</a:t>
            </a:r>
          </a:p>
          <a:p>
            <a:r>
              <a:rPr lang="ro-RO"/>
              <a:t>Verificarea solicitărilor înregistrate online exclusiv în ordinea înregistrării</a:t>
            </a:r>
          </a:p>
          <a:p>
            <a:r>
              <a:rPr lang="ro-RO"/>
              <a:t>încărcarea informațiilor necesare pentru solicitarea sumelor lunare, generarea documentelor aferente încărcarea acestora și înregistrarea solicitării lunare în registratura electronică</a:t>
            </a:r>
          </a:p>
          <a:p>
            <a:r>
              <a:rPr lang="ro-RO"/>
              <a:t>verificarea solicitărilor drepturilor lunare</a:t>
            </a:r>
          </a:p>
          <a:p>
            <a:r>
              <a:rPr lang="ro-RO"/>
              <a:t>Monitorizarea îndeplinirii obligațiilor asumate prin semnarea convențiilor</a:t>
            </a:r>
            <a:endParaRPr lang="ro-RO" dirty="0"/>
          </a:p>
        </p:txBody>
      </p:sp>
    </p:spTree>
    <p:extLst>
      <p:ext uri="{BB962C8B-B14F-4D97-AF65-F5344CB8AC3E}">
        <p14:creationId xmlns:p14="http://schemas.microsoft.com/office/powerpoint/2010/main" val="475507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D08A5-E658-9630-AE08-D99C3CB82084}"/>
              </a:ext>
            </a:extLst>
          </p:cNvPr>
          <p:cNvSpPr>
            <a:spLocks noGrp="1"/>
          </p:cNvSpPr>
          <p:nvPr>
            <p:ph type="title"/>
          </p:nvPr>
        </p:nvSpPr>
        <p:spPr/>
        <p:txBody>
          <a:bodyPr/>
          <a:lstStyle/>
          <a:p>
            <a:pPr algn="ctr"/>
            <a:r>
              <a:rPr lang="ro-RO" dirty="0"/>
              <a:t>Subvenții acordate pentru angajarea de șomeri aflați în dificultate</a:t>
            </a:r>
            <a:endParaRPr lang="en-US" dirty="0"/>
          </a:p>
        </p:txBody>
      </p:sp>
      <p:sp>
        <p:nvSpPr>
          <p:cNvPr id="3" name="Content Placeholder 2">
            <a:extLst>
              <a:ext uri="{FF2B5EF4-FFF2-40B4-BE49-F238E27FC236}">
                <a16:creationId xmlns:a16="http://schemas.microsoft.com/office/drawing/2014/main" id="{3E4B77A6-0F75-9567-D232-1AD006958EA4}"/>
              </a:ext>
            </a:extLst>
          </p:cNvPr>
          <p:cNvSpPr>
            <a:spLocks noGrp="1"/>
          </p:cNvSpPr>
          <p:nvPr>
            <p:ph idx="1"/>
          </p:nvPr>
        </p:nvSpPr>
        <p:spPr>
          <a:xfrm>
            <a:off x="419877" y="1800808"/>
            <a:ext cx="11485983" cy="4796032"/>
          </a:xfrm>
        </p:spPr>
        <p:txBody>
          <a:bodyPr>
            <a:normAutofit/>
          </a:bodyPr>
          <a:lstStyle/>
          <a:p>
            <a:r>
              <a:rPr lang="ro-RO" dirty="0"/>
              <a:t>Subvenționarea conform articolului 85 din legea 76 din 2002 pentru angajarea de șomeri peste 45 de ani, șomeri cu handicap, șomeri de lungă durată, șomeri unici întreținători de familie monoparentală, tineri NEET , respectiv șomeri care au mai puțin de 5 ani până la îndeplinirea condițiilor de pensionare</a:t>
            </a:r>
          </a:p>
          <a:p>
            <a:r>
              <a:rPr lang="ro-RO" dirty="0"/>
              <a:t>subvenționarea conform articolului 80 din legea 76 din 2002 pentru angajarea proaspeților absolvenți</a:t>
            </a:r>
          </a:p>
          <a:p>
            <a:r>
              <a:rPr lang="ro-RO" dirty="0"/>
              <a:t>subvenționarea conform articolului 93 indice 4 din legea 76 din 2002 pentru angajarea tinerilor marginalizați social</a:t>
            </a:r>
          </a:p>
          <a:p>
            <a:r>
              <a:rPr lang="ro-RO" dirty="0"/>
              <a:t>subvenționarea conform legii 72 din 2007 pentru angajarea elevilor și studenților în perioada vacanței</a:t>
            </a:r>
            <a:endParaRPr lang="en-US" dirty="0"/>
          </a:p>
        </p:txBody>
      </p:sp>
    </p:spTree>
    <p:extLst>
      <p:ext uri="{BB962C8B-B14F-4D97-AF65-F5344CB8AC3E}">
        <p14:creationId xmlns:p14="http://schemas.microsoft.com/office/powerpoint/2010/main" val="2682562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B18C9-C2F8-AEC6-D723-8E5FE50D56EF}"/>
              </a:ext>
            </a:extLst>
          </p:cNvPr>
          <p:cNvSpPr>
            <a:spLocks noGrp="1"/>
          </p:cNvSpPr>
          <p:nvPr>
            <p:ph type="title"/>
          </p:nvPr>
        </p:nvSpPr>
        <p:spPr/>
        <p:txBody>
          <a:bodyPr/>
          <a:lstStyle/>
          <a:p>
            <a:pPr algn="ctr"/>
            <a:r>
              <a:rPr lang="ro-RO" dirty="0"/>
              <a:t>Subvenții continuare</a:t>
            </a:r>
            <a:endParaRPr lang="en-US" dirty="0"/>
          </a:p>
        </p:txBody>
      </p:sp>
      <p:sp>
        <p:nvSpPr>
          <p:cNvPr id="3" name="Content Placeholder 2">
            <a:extLst>
              <a:ext uri="{FF2B5EF4-FFF2-40B4-BE49-F238E27FC236}">
                <a16:creationId xmlns:a16="http://schemas.microsoft.com/office/drawing/2014/main" id="{315D334E-A3DA-A03A-7A97-F63FF2275CEC}"/>
              </a:ext>
            </a:extLst>
          </p:cNvPr>
          <p:cNvSpPr>
            <a:spLocks noGrp="1"/>
          </p:cNvSpPr>
          <p:nvPr>
            <p:ph idx="1"/>
          </p:nvPr>
        </p:nvSpPr>
        <p:spPr/>
        <p:txBody>
          <a:bodyPr>
            <a:normAutofit fontScale="92500"/>
          </a:bodyPr>
          <a:lstStyle/>
          <a:p>
            <a:pPr marL="0" indent="0">
              <a:buNone/>
            </a:pPr>
            <a:r>
              <a:rPr lang="ro-RO" dirty="0"/>
              <a:t>pentru toate modulele de subvenții, platforma permite:</a:t>
            </a:r>
          </a:p>
          <a:p>
            <a:r>
              <a:rPr lang="ro-RO" dirty="0"/>
              <a:t>încărcarea informațiilor privitoare la solicitarea de încheiere a unei convenții generarea documentelor tipizate necesare și încărcarea acestora respectiv înregistrarea automată în registratura electronică;</a:t>
            </a:r>
          </a:p>
          <a:p>
            <a:r>
              <a:rPr lang="ro-RO" dirty="0"/>
              <a:t>Verificarea solicitărilor înregistrate online exclusiv în ordinea înregistrării</a:t>
            </a:r>
          </a:p>
          <a:p>
            <a:r>
              <a:rPr lang="ro-RO" dirty="0"/>
              <a:t>încărcarea informațiilor necesare pentru solicitarea sumelor lunare, generarea documentelor aferente încărcarea acestora și înregistrarea solicitării lunare în registratura electronică</a:t>
            </a:r>
          </a:p>
          <a:p>
            <a:r>
              <a:rPr lang="ro-RO" dirty="0"/>
              <a:t>verificarea solicitărilor drepturilor lunare</a:t>
            </a:r>
          </a:p>
          <a:p>
            <a:r>
              <a:rPr lang="ro-RO" dirty="0"/>
              <a:t>Monitorizarea îndeplinirii obligațiilor asumate prin semnarea convențiilor</a:t>
            </a:r>
          </a:p>
          <a:p>
            <a:endParaRPr lang="en-US" dirty="0"/>
          </a:p>
        </p:txBody>
      </p:sp>
    </p:spTree>
    <p:extLst>
      <p:ext uri="{BB962C8B-B14F-4D97-AF65-F5344CB8AC3E}">
        <p14:creationId xmlns:p14="http://schemas.microsoft.com/office/powerpoint/2010/main" val="14101689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42F21-27C6-9812-D862-667F8011D4C9}"/>
              </a:ext>
            </a:extLst>
          </p:cNvPr>
          <p:cNvSpPr>
            <a:spLocks noGrp="1"/>
          </p:cNvSpPr>
          <p:nvPr>
            <p:ph type="title"/>
          </p:nvPr>
        </p:nvSpPr>
        <p:spPr/>
        <p:txBody>
          <a:bodyPr/>
          <a:lstStyle/>
          <a:p>
            <a:pPr algn="ctr"/>
            <a:r>
              <a:rPr lang="ro-RO" dirty="0"/>
              <a:t>Prime acordate șomerilor care s-au încadrat în muncă</a:t>
            </a:r>
            <a:endParaRPr lang="en-US" dirty="0"/>
          </a:p>
        </p:txBody>
      </p:sp>
      <p:sp>
        <p:nvSpPr>
          <p:cNvPr id="3" name="Content Placeholder 2">
            <a:extLst>
              <a:ext uri="{FF2B5EF4-FFF2-40B4-BE49-F238E27FC236}">
                <a16:creationId xmlns:a16="http://schemas.microsoft.com/office/drawing/2014/main" id="{3FB6B551-E4F9-F0AC-9894-F6280BB4AABE}"/>
              </a:ext>
            </a:extLst>
          </p:cNvPr>
          <p:cNvSpPr>
            <a:spLocks noGrp="1"/>
          </p:cNvSpPr>
          <p:nvPr>
            <p:ph idx="1"/>
          </p:nvPr>
        </p:nvSpPr>
        <p:spPr>
          <a:xfrm>
            <a:off x="457200" y="1825625"/>
            <a:ext cx="11495314" cy="4351338"/>
          </a:xfrm>
        </p:spPr>
        <p:txBody>
          <a:bodyPr>
            <a:normAutofit fontScale="92500"/>
          </a:bodyPr>
          <a:lstStyle/>
          <a:p>
            <a:r>
              <a:rPr lang="ro-RO" dirty="0"/>
              <a:t>Completarea veniturilor salariale pentru șomerii indemnizați care s-au încadrat în muncă înainte de expirarea perioadei la care aveau dreptul </a:t>
            </a:r>
          </a:p>
          <a:p>
            <a:r>
              <a:rPr lang="ro-RO" dirty="0"/>
              <a:t>prima de inserție acordată absolvenților</a:t>
            </a:r>
          </a:p>
          <a:p>
            <a:r>
              <a:rPr lang="ro-RO" dirty="0"/>
              <a:t>prima de activare acordată șomerilor neindemnizați</a:t>
            </a:r>
          </a:p>
          <a:p>
            <a:r>
              <a:rPr lang="ro-RO" dirty="0"/>
              <a:t>prima de încadrare acordată șomerilor care se încadrează la o distanță mai mare de 15 km</a:t>
            </a:r>
          </a:p>
          <a:p>
            <a:r>
              <a:rPr lang="ro-RO" dirty="0"/>
              <a:t>prima de instalare acordată șomerilor care se încadrează la o distanță mai mare de 50 km și ca urmare a acestui fapt își schimbă domiciliul sau reședința</a:t>
            </a:r>
          </a:p>
          <a:p>
            <a:r>
              <a:rPr lang="ro-RO" dirty="0"/>
              <a:t>prima de relocare acordată șomerilor care se încadrează la o distanță mai mare de 50 km și în acest scop închiriază o locuință</a:t>
            </a:r>
          </a:p>
          <a:p>
            <a:endParaRPr lang="en-US" dirty="0"/>
          </a:p>
        </p:txBody>
      </p:sp>
    </p:spTree>
    <p:extLst>
      <p:ext uri="{BB962C8B-B14F-4D97-AF65-F5344CB8AC3E}">
        <p14:creationId xmlns:p14="http://schemas.microsoft.com/office/powerpoint/2010/main" val="924851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C05BE9EB-7FA2-4B29-8CD8-6C415F12ADCA}"/>
              </a:ext>
            </a:extLst>
          </p:cNvPr>
          <p:cNvSpPr>
            <a:spLocks noGrp="1"/>
          </p:cNvSpPr>
          <p:nvPr>
            <p:ph type="title"/>
          </p:nvPr>
        </p:nvSpPr>
        <p:spPr/>
        <p:txBody>
          <a:bodyPr/>
          <a:lstStyle/>
          <a:p>
            <a:pPr algn="ctr"/>
            <a:r>
              <a:rPr lang="en-US" dirty="0"/>
              <a:t>PRINCIPIILE CARE STAU LA BAZA FUNCTIONARII PULS</a:t>
            </a:r>
            <a:endParaRPr lang="en-GB" dirty="0"/>
          </a:p>
        </p:txBody>
      </p:sp>
      <p:sp>
        <p:nvSpPr>
          <p:cNvPr id="3" name="Substituent conținut 2">
            <a:extLst>
              <a:ext uri="{FF2B5EF4-FFF2-40B4-BE49-F238E27FC236}">
                <a16:creationId xmlns:a16="http://schemas.microsoft.com/office/drawing/2014/main" id="{ED3BAAE1-F181-8D99-C140-B9E81992536B}"/>
              </a:ext>
            </a:extLst>
          </p:cNvPr>
          <p:cNvSpPr>
            <a:spLocks noGrp="1"/>
          </p:cNvSpPr>
          <p:nvPr>
            <p:ph idx="1"/>
          </p:nvPr>
        </p:nvSpPr>
        <p:spPr>
          <a:xfrm>
            <a:off x="838200" y="2556769"/>
            <a:ext cx="10515600" cy="3620194"/>
          </a:xfrm>
        </p:spPr>
        <p:txBody>
          <a:bodyPr/>
          <a:lstStyle/>
          <a:p>
            <a:r>
              <a:rPr lang="en-US" dirty="0"/>
              <a:t>COOPERARE</a:t>
            </a:r>
          </a:p>
          <a:p>
            <a:r>
              <a:rPr lang="en-US" dirty="0"/>
              <a:t>TRANSPARENTA</a:t>
            </a:r>
          </a:p>
          <a:p>
            <a:r>
              <a:rPr lang="en-US" dirty="0"/>
              <a:t>FLEXIBILITATE</a:t>
            </a:r>
          </a:p>
          <a:p>
            <a:r>
              <a:rPr lang="en-US" dirty="0"/>
              <a:t>RESPONSABILITATEA APARTINE OPERATORULUI</a:t>
            </a:r>
            <a:endParaRPr lang="en-GB" dirty="0"/>
          </a:p>
        </p:txBody>
      </p:sp>
    </p:spTree>
    <p:extLst>
      <p:ext uri="{BB962C8B-B14F-4D97-AF65-F5344CB8AC3E}">
        <p14:creationId xmlns:p14="http://schemas.microsoft.com/office/powerpoint/2010/main" val="32160141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979F8-8D0C-DE8F-C683-EDB08698E969}"/>
              </a:ext>
            </a:extLst>
          </p:cNvPr>
          <p:cNvSpPr>
            <a:spLocks noGrp="1"/>
          </p:cNvSpPr>
          <p:nvPr>
            <p:ph type="title"/>
          </p:nvPr>
        </p:nvSpPr>
        <p:spPr/>
        <p:txBody>
          <a:bodyPr/>
          <a:lstStyle/>
          <a:p>
            <a:pPr algn="ctr"/>
            <a:r>
              <a:rPr lang="ro-RO" dirty="0"/>
              <a:t>Prime continuare</a:t>
            </a:r>
            <a:endParaRPr lang="en-US" dirty="0"/>
          </a:p>
        </p:txBody>
      </p:sp>
      <p:sp>
        <p:nvSpPr>
          <p:cNvPr id="3" name="Content Placeholder 2">
            <a:extLst>
              <a:ext uri="{FF2B5EF4-FFF2-40B4-BE49-F238E27FC236}">
                <a16:creationId xmlns:a16="http://schemas.microsoft.com/office/drawing/2014/main" id="{6EAB17E1-095B-97C7-02BF-D44E0A100C23}"/>
              </a:ext>
            </a:extLst>
          </p:cNvPr>
          <p:cNvSpPr>
            <a:spLocks noGrp="1"/>
          </p:cNvSpPr>
          <p:nvPr>
            <p:ph idx="1"/>
          </p:nvPr>
        </p:nvSpPr>
        <p:spPr>
          <a:xfrm>
            <a:off x="838200" y="1825625"/>
            <a:ext cx="10515600" cy="4743126"/>
          </a:xfrm>
        </p:spPr>
        <p:txBody>
          <a:bodyPr>
            <a:normAutofit fontScale="92500" lnSpcReduction="10000"/>
          </a:bodyPr>
          <a:lstStyle/>
          <a:p>
            <a:pPr marL="0" indent="0">
              <a:buNone/>
            </a:pPr>
            <a:r>
              <a:rPr lang="ro-RO" dirty="0"/>
              <a:t>pentru toate primele platforma permite:</a:t>
            </a:r>
          </a:p>
          <a:p>
            <a:r>
              <a:rPr lang="ro-RO" dirty="0"/>
              <a:t>încărcarea informațiilor privitoare la solicitarea de încheiere a unei convenții generarea documentelor tipizate necesare și încărcarea acestora respectiv înregistrarea automată în registratura electronică (la acest pas contribuie atât fostul șomer cât și angajatorul);</a:t>
            </a:r>
          </a:p>
          <a:p>
            <a:r>
              <a:rPr lang="ro-RO" dirty="0"/>
              <a:t>Verificarea solicitărilor înregistrate online exclusiv în ordinea înregistrării</a:t>
            </a:r>
          </a:p>
          <a:p>
            <a:r>
              <a:rPr lang="ro-RO" dirty="0"/>
              <a:t>încărcarea informațiilor necesare pentru solicitarea sumelor lunare, generarea documentelor aferente încărcarea acestora și înregistrarea solicitării lunare în registratura electronică (la acest pas contribuie atât fostul șomer cât și angajatorul)</a:t>
            </a:r>
          </a:p>
          <a:p>
            <a:r>
              <a:rPr lang="ro-RO" dirty="0"/>
              <a:t>verificarea solicitărilor drepturilor lunare</a:t>
            </a:r>
          </a:p>
          <a:p>
            <a:r>
              <a:rPr lang="ro-RO" dirty="0"/>
              <a:t>Monitorizarea îndeplinirii obligațiilor asumate prin semnarea convențiilor</a:t>
            </a:r>
          </a:p>
          <a:p>
            <a:endParaRPr lang="en-US" dirty="0"/>
          </a:p>
        </p:txBody>
      </p:sp>
    </p:spTree>
    <p:extLst>
      <p:ext uri="{BB962C8B-B14F-4D97-AF65-F5344CB8AC3E}">
        <p14:creationId xmlns:p14="http://schemas.microsoft.com/office/powerpoint/2010/main" val="3532443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C4A12497-DF31-C1C0-E907-B509212AB774}"/>
              </a:ext>
            </a:extLst>
          </p:cNvPr>
          <p:cNvSpPr>
            <a:spLocks noGrp="1"/>
          </p:cNvSpPr>
          <p:nvPr>
            <p:ph type="title"/>
          </p:nvPr>
        </p:nvSpPr>
        <p:spPr>
          <a:xfrm>
            <a:off x="855956" y="0"/>
            <a:ext cx="10515600" cy="1325563"/>
          </a:xfrm>
        </p:spPr>
        <p:txBody>
          <a:bodyPr/>
          <a:lstStyle/>
          <a:p>
            <a:pPr algn="ctr"/>
            <a:r>
              <a:rPr lang="en-US" dirty="0"/>
              <a:t>COOPERARE</a:t>
            </a:r>
            <a:endParaRPr lang="en-GB" dirty="0"/>
          </a:p>
        </p:txBody>
      </p:sp>
      <p:sp>
        <p:nvSpPr>
          <p:cNvPr id="3" name="Substituent conținut 2">
            <a:extLst>
              <a:ext uri="{FF2B5EF4-FFF2-40B4-BE49-F238E27FC236}">
                <a16:creationId xmlns:a16="http://schemas.microsoft.com/office/drawing/2014/main" id="{BCE2CED6-2DAB-C266-C98B-E23CBBB5AD85}"/>
              </a:ext>
            </a:extLst>
          </p:cNvPr>
          <p:cNvSpPr>
            <a:spLocks noGrp="1"/>
          </p:cNvSpPr>
          <p:nvPr>
            <p:ph idx="1"/>
          </p:nvPr>
        </p:nvSpPr>
        <p:spPr>
          <a:xfrm>
            <a:off x="248575" y="2239347"/>
            <a:ext cx="11762912" cy="4445538"/>
          </a:xfrm>
        </p:spPr>
        <p:txBody>
          <a:bodyPr>
            <a:normAutofit/>
          </a:bodyPr>
          <a:lstStyle/>
          <a:p>
            <a:r>
              <a:rPr lang="en-US" dirty="0"/>
              <a:t>UTILIZAREA PLATFORMEI ESTE GANDITA INTR-UN REGIM DE COOPERARE INTRE SOLICITANTUL DE SERVICII SI </a:t>
            </a:r>
            <a:r>
              <a:rPr lang="ro-RO" dirty="0"/>
              <a:t>AGENȚIE</a:t>
            </a:r>
            <a:r>
              <a:rPr lang="en-US" dirty="0"/>
              <a:t> </a:t>
            </a:r>
          </a:p>
          <a:p>
            <a:r>
              <a:rPr lang="en-US" dirty="0"/>
              <a:t>COOPERAREA ESTE INTRETINUTA PRINTR-UN SISTEM DE NOTIFICARI CARE SE GENEREAZA AUTOMAT PRIN CARE CELALATA PARTE INTERESATA ESTE INSTIINTATA CU PRIVIRE LA OPERATIUNEA REALIZATA DE ACTORUL IN CAUZA</a:t>
            </a:r>
            <a:endParaRPr lang="en-GB" dirty="0"/>
          </a:p>
        </p:txBody>
      </p:sp>
    </p:spTree>
    <p:extLst>
      <p:ext uri="{BB962C8B-B14F-4D97-AF65-F5344CB8AC3E}">
        <p14:creationId xmlns:p14="http://schemas.microsoft.com/office/powerpoint/2010/main" val="2247039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DFB85F51-178F-23E1-4862-CAF9D98D45DD}"/>
              </a:ext>
            </a:extLst>
          </p:cNvPr>
          <p:cNvSpPr>
            <a:spLocks noGrp="1"/>
          </p:cNvSpPr>
          <p:nvPr>
            <p:ph type="title"/>
          </p:nvPr>
        </p:nvSpPr>
        <p:spPr>
          <a:xfrm>
            <a:off x="838200" y="0"/>
            <a:ext cx="10515600" cy="1325563"/>
          </a:xfrm>
        </p:spPr>
        <p:txBody>
          <a:bodyPr/>
          <a:lstStyle/>
          <a:p>
            <a:pPr algn="ctr"/>
            <a:r>
              <a:rPr lang="en-US" dirty="0"/>
              <a:t>TRANSPARENTA</a:t>
            </a:r>
            <a:endParaRPr lang="en-GB" dirty="0"/>
          </a:p>
        </p:txBody>
      </p:sp>
      <p:sp>
        <p:nvSpPr>
          <p:cNvPr id="3" name="Substituent conținut 2">
            <a:extLst>
              <a:ext uri="{FF2B5EF4-FFF2-40B4-BE49-F238E27FC236}">
                <a16:creationId xmlns:a16="http://schemas.microsoft.com/office/drawing/2014/main" id="{ECA5827F-C335-E788-5002-44ECD529375D}"/>
              </a:ext>
            </a:extLst>
          </p:cNvPr>
          <p:cNvSpPr>
            <a:spLocks noGrp="1"/>
          </p:cNvSpPr>
          <p:nvPr>
            <p:ph idx="1"/>
          </p:nvPr>
        </p:nvSpPr>
        <p:spPr>
          <a:xfrm>
            <a:off x="248575" y="1313895"/>
            <a:ext cx="11683013" cy="5326602"/>
          </a:xfrm>
        </p:spPr>
        <p:txBody>
          <a:bodyPr>
            <a:normAutofit/>
          </a:bodyPr>
          <a:lstStyle/>
          <a:p>
            <a:r>
              <a:rPr lang="en-US" dirty="0"/>
              <a:t>SISTEMUL ESTE TRANSPARENT IN SENSUL IN CARE REZULTATELE OPERATIUNILOR REALIZATE SUNT VIZIBILE </a:t>
            </a:r>
            <a:r>
              <a:rPr lang="ro-RO" dirty="0"/>
              <a:t>TUTUROR </a:t>
            </a:r>
            <a:r>
              <a:rPr lang="en-US" dirty="0"/>
              <a:t>PARTILOR INTERESATE.</a:t>
            </a:r>
          </a:p>
          <a:p>
            <a:r>
              <a:rPr lang="en-US" dirty="0"/>
              <a:t>IN ANUMITE SITUATII INFORMATIILE SUNT DISPONIBILE ORICAREI PERSOANELE CARE VIZITEAZA SITEUL SPO (DE EXEMPLU LISTA SOLICTIARILOR DE INCHEIERE DE CONVENTII CU STADIUL IN CARE SE AFLA)</a:t>
            </a:r>
          </a:p>
          <a:p>
            <a:r>
              <a:rPr lang="en-US" dirty="0"/>
              <a:t>OPRICE OPERATIUNE DE APROBARE, RESPINGERE , SOLICITARE DE CLARIFICARI REALIZATE DE CATRE </a:t>
            </a:r>
            <a:r>
              <a:rPr lang="ro-RO" dirty="0"/>
              <a:t>AGENȚIE</a:t>
            </a:r>
            <a:r>
              <a:rPr lang="en-US" dirty="0"/>
              <a:t> DEVIN VIZIBILE IN TIMP REAL PENTRU PARTEA INTERESATA , INFORM</a:t>
            </a:r>
            <a:r>
              <a:rPr lang="ro-RO" dirty="0"/>
              <a:t>A</a:t>
            </a:r>
            <a:r>
              <a:rPr lang="en-US" dirty="0"/>
              <a:t>TII FIIND VIZIBILA ATAT DIN CONTUL CLIENTULUI CAT SI IN CONTINUTUL NOTIFICARILOR ANTERIOR MENTIONATE, INCLUSIV DOCUM</a:t>
            </a:r>
            <a:r>
              <a:rPr lang="ro-RO" dirty="0"/>
              <a:t>E</a:t>
            </a:r>
            <a:r>
              <a:rPr lang="en-US" dirty="0"/>
              <a:t>NTUL GENERAT R</a:t>
            </a:r>
            <a:r>
              <a:rPr lang="ro-RO" dirty="0"/>
              <a:t>E</a:t>
            </a:r>
            <a:r>
              <a:rPr lang="en-US" dirty="0"/>
              <a:t>SPECTIV MOTIVELE CARE AU STAT LA BAZA DECIZIEI IN CAUZA (IN CAZUL RESPINGERILOR, CLARIFICARILOR)</a:t>
            </a:r>
          </a:p>
        </p:txBody>
      </p:sp>
    </p:spTree>
    <p:extLst>
      <p:ext uri="{BB962C8B-B14F-4D97-AF65-F5344CB8AC3E}">
        <p14:creationId xmlns:p14="http://schemas.microsoft.com/office/powerpoint/2010/main" val="642491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04606F27-F9F9-7B51-7AFB-FD6E8C86FC48}"/>
              </a:ext>
            </a:extLst>
          </p:cNvPr>
          <p:cNvSpPr>
            <a:spLocks noGrp="1"/>
          </p:cNvSpPr>
          <p:nvPr>
            <p:ph type="title"/>
          </p:nvPr>
        </p:nvSpPr>
        <p:spPr/>
        <p:txBody>
          <a:bodyPr/>
          <a:lstStyle/>
          <a:p>
            <a:pPr algn="ctr"/>
            <a:r>
              <a:rPr lang="en-US" dirty="0"/>
              <a:t>TRANSPARENTA (2)</a:t>
            </a:r>
            <a:endParaRPr lang="en-GB" dirty="0"/>
          </a:p>
        </p:txBody>
      </p:sp>
      <p:sp>
        <p:nvSpPr>
          <p:cNvPr id="3" name="Substituent conținut 2">
            <a:extLst>
              <a:ext uri="{FF2B5EF4-FFF2-40B4-BE49-F238E27FC236}">
                <a16:creationId xmlns:a16="http://schemas.microsoft.com/office/drawing/2014/main" id="{6844EE24-8E13-1B60-7BE0-07D4483CA754}"/>
              </a:ext>
            </a:extLst>
          </p:cNvPr>
          <p:cNvSpPr>
            <a:spLocks noGrp="1"/>
          </p:cNvSpPr>
          <p:nvPr>
            <p:ph idx="1"/>
          </p:nvPr>
        </p:nvSpPr>
        <p:spPr/>
        <p:txBody>
          <a:bodyPr/>
          <a:lstStyle/>
          <a:p>
            <a:r>
              <a:rPr lang="en-US" dirty="0"/>
              <a:t>IN CONSECINTA PROCESAREA CERERILOR DINTR-O CATEGORIE SE POATE REALIZA DOAR IN ORDINEA DEPUNERII SAU PENTRU CELE CARE AU FACUT OBIECTUL UNEI CERERI DE CLARIFICARE IN ORDINEA INREGISTRARII RASPUNSULUI LA CEREREA DE CLARIFICARE</a:t>
            </a:r>
          </a:p>
          <a:p>
            <a:r>
              <a:rPr lang="en-GB" dirty="0"/>
              <a:t>CLIENTUL BENEFICIAZA DE ACELEASI VALIDARI DE CARE BENEFICIAZA SI PERSONALUL SPO (SE POATE EVITA DEPUNEREA DE DOCUMENTATII NEELIGIBLE INCA DIN FAZA DE REALIZARE DE CATRE CLIENT</a:t>
            </a:r>
            <a:r>
              <a:rPr lang="ro-RO" dirty="0"/>
              <a:t>)</a:t>
            </a:r>
            <a:endParaRPr lang="en-GB" dirty="0"/>
          </a:p>
        </p:txBody>
      </p:sp>
    </p:spTree>
    <p:extLst>
      <p:ext uri="{BB962C8B-B14F-4D97-AF65-F5344CB8AC3E}">
        <p14:creationId xmlns:p14="http://schemas.microsoft.com/office/powerpoint/2010/main" val="3525583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9BE79DE3-9575-0843-04DA-2866FFD29EFC}"/>
              </a:ext>
            </a:extLst>
          </p:cNvPr>
          <p:cNvSpPr>
            <a:spLocks noGrp="1"/>
          </p:cNvSpPr>
          <p:nvPr>
            <p:ph type="title"/>
          </p:nvPr>
        </p:nvSpPr>
        <p:spPr/>
        <p:txBody>
          <a:bodyPr/>
          <a:lstStyle/>
          <a:p>
            <a:pPr algn="ctr"/>
            <a:r>
              <a:rPr lang="en-US" dirty="0"/>
              <a:t>TRANSPARENTA EXEMPLU</a:t>
            </a:r>
            <a:endParaRPr lang="en-GB" dirty="0"/>
          </a:p>
        </p:txBody>
      </p:sp>
      <p:sp>
        <p:nvSpPr>
          <p:cNvPr id="3" name="Substituent conținut 2">
            <a:extLst>
              <a:ext uri="{FF2B5EF4-FFF2-40B4-BE49-F238E27FC236}">
                <a16:creationId xmlns:a16="http://schemas.microsoft.com/office/drawing/2014/main" id="{4FB53B6A-0D57-E0E0-6247-1EBF97AC5C05}"/>
              </a:ext>
            </a:extLst>
          </p:cNvPr>
          <p:cNvSpPr>
            <a:spLocks noGrp="1"/>
          </p:cNvSpPr>
          <p:nvPr>
            <p:ph idx="1"/>
          </p:nvPr>
        </p:nvSpPr>
        <p:spPr/>
        <p:txBody>
          <a:bodyPr>
            <a:normAutofit fontScale="92500" lnSpcReduction="20000"/>
          </a:bodyPr>
          <a:lstStyle/>
          <a:p>
            <a:r>
              <a:rPr lang="en-US" dirty="0"/>
              <a:t>EX. 1 SE PUBLICA AUTOMAT LISTA CERERILOR DE SOLICITARE DE INCHEIERE A CONVENTIILOR , STADIUL (VALIDAT/CERTIFICAT, CFP-IZAT, SEMNAT, CERERE DE CLARIFICARE IN CURS, DATA APROBARII, RESPINGERII , TRECERII IN CERERII IN ASTEPTARE FONDURIOR</a:t>
            </a:r>
          </a:p>
          <a:p>
            <a:r>
              <a:rPr lang="en-US" dirty="0"/>
              <a:t>Ex 2. </a:t>
            </a:r>
            <a:r>
              <a:rPr lang="en-US" dirty="0" err="1"/>
              <a:t>Cererile</a:t>
            </a:r>
            <a:r>
              <a:rPr lang="en-US" dirty="0"/>
              <a:t> de prime, </a:t>
            </a:r>
            <a:r>
              <a:rPr lang="en-US" dirty="0" err="1"/>
              <a:t>cererile</a:t>
            </a:r>
            <a:r>
              <a:rPr lang="en-US" dirty="0"/>
              <a:t> de subventii, deconturilor </a:t>
            </a:r>
            <a:r>
              <a:rPr lang="en-US" dirty="0" err="1"/>
              <a:t>lunare</a:t>
            </a:r>
            <a:r>
              <a:rPr lang="en-US" dirty="0"/>
              <a:t> se pot </a:t>
            </a:r>
            <a:r>
              <a:rPr lang="en-US" dirty="0" err="1"/>
              <a:t>procesa</a:t>
            </a:r>
            <a:r>
              <a:rPr lang="en-US" dirty="0"/>
              <a:t> doar in </a:t>
            </a:r>
            <a:r>
              <a:rPr lang="en-US" dirty="0" err="1"/>
              <a:t>ordinea</a:t>
            </a:r>
            <a:r>
              <a:rPr lang="en-US" dirty="0"/>
              <a:t> </a:t>
            </a:r>
            <a:r>
              <a:rPr lang="en-US" dirty="0" err="1"/>
              <a:t>depunerii</a:t>
            </a:r>
            <a:r>
              <a:rPr lang="en-US" dirty="0"/>
              <a:t> !!! Nu poate fi </a:t>
            </a:r>
            <a:r>
              <a:rPr lang="en-US" dirty="0" err="1"/>
              <a:t>procesat</a:t>
            </a:r>
            <a:r>
              <a:rPr lang="en-US" dirty="0"/>
              <a:t> nici </a:t>
            </a:r>
            <a:r>
              <a:rPr lang="en-US" dirty="0" err="1"/>
              <a:t>macar</a:t>
            </a:r>
            <a:r>
              <a:rPr lang="en-US" dirty="0"/>
              <a:t> ca BDP CEREREA INREGISTRATA IN 2 FEBRUARIE ATAT TIMP CAT CERERA DIN 1 FEBRUARIE NU A FOST PROCESATA DE OPERATOR DE TIP BDP. LISTA DE ASTEPTARE SE CONSTITUIE LA FIECARE NIVEL DE VERIFICARE (BDP, CL, CFP)</a:t>
            </a:r>
          </a:p>
          <a:p>
            <a:r>
              <a:rPr lang="en-US" dirty="0"/>
              <a:t>EX. 3. GENERAREA OP DE PLATA MULTIPLU ELECTRONIC SE REALIZEAZA PENTRU TOATE DECONTURILE DE SIBVENTIE CARE AU TRECUT DE CFP IN INTERVALUL DORIT PRIN BFAREA DECONTURILOR APROBATE FARA A </a:t>
            </a:r>
            <a:r>
              <a:rPr lang="ro-RO" dirty="0"/>
              <a:t>A</a:t>
            </a:r>
            <a:r>
              <a:rPr lang="en-US" dirty="0"/>
              <a:t>V</a:t>
            </a:r>
            <a:r>
              <a:rPr lang="ro-RO" dirty="0"/>
              <a:t>E</a:t>
            </a:r>
            <a:r>
              <a:rPr lang="en-US" dirty="0"/>
              <a:t>A POSIBILITATEA DE A SARI PESTE VRE-UNUL</a:t>
            </a:r>
            <a:endParaRPr lang="en-GB" dirty="0"/>
          </a:p>
        </p:txBody>
      </p:sp>
    </p:spTree>
    <p:extLst>
      <p:ext uri="{BB962C8B-B14F-4D97-AF65-F5344CB8AC3E}">
        <p14:creationId xmlns:p14="http://schemas.microsoft.com/office/powerpoint/2010/main" val="21029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B06DF-EE14-CEF1-E267-BD7CBD11D82D}"/>
              </a:ext>
            </a:extLst>
          </p:cNvPr>
          <p:cNvSpPr>
            <a:spLocks noGrp="1"/>
          </p:cNvSpPr>
          <p:nvPr>
            <p:ph type="title"/>
          </p:nvPr>
        </p:nvSpPr>
        <p:spPr/>
        <p:txBody>
          <a:bodyPr/>
          <a:lstStyle/>
          <a:p>
            <a:pPr algn="ctr"/>
            <a:r>
              <a:rPr lang="ro-RO" dirty="0"/>
              <a:t>Transparență - continuare</a:t>
            </a:r>
            <a:endParaRPr lang="en-US" dirty="0"/>
          </a:p>
        </p:txBody>
      </p:sp>
      <p:pic>
        <p:nvPicPr>
          <p:cNvPr id="5" name="Content Placeholder 4">
            <a:extLst>
              <a:ext uri="{FF2B5EF4-FFF2-40B4-BE49-F238E27FC236}">
                <a16:creationId xmlns:a16="http://schemas.microsoft.com/office/drawing/2014/main" id="{4374DD12-0C2E-C994-F414-30B57C362382}"/>
              </a:ext>
            </a:extLst>
          </p:cNvPr>
          <p:cNvPicPr>
            <a:picLocks noGrp="1" noChangeAspect="1"/>
          </p:cNvPicPr>
          <p:nvPr>
            <p:ph idx="1"/>
          </p:nvPr>
        </p:nvPicPr>
        <p:blipFill>
          <a:blip r:embed="rId2"/>
          <a:stretch>
            <a:fillRect/>
          </a:stretch>
        </p:blipFill>
        <p:spPr>
          <a:xfrm>
            <a:off x="838200" y="2237495"/>
            <a:ext cx="10515600" cy="3527597"/>
          </a:xfrm>
        </p:spPr>
      </p:pic>
    </p:spTree>
    <p:extLst>
      <p:ext uri="{BB962C8B-B14F-4D97-AF65-F5344CB8AC3E}">
        <p14:creationId xmlns:p14="http://schemas.microsoft.com/office/powerpoint/2010/main" val="791232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8851506E-8585-9D0E-976A-1E4AD8AD336C}"/>
              </a:ext>
            </a:extLst>
          </p:cNvPr>
          <p:cNvSpPr>
            <a:spLocks noGrp="1"/>
          </p:cNvSpPr>
          <p:nvPr>
            <p:ph type="title"/>
          </p:nvPr>
        </p:nvSpPr>
        <p:spPr/>
        <p:txBody>
          <a:bodyPr/>
          <a:lstStyle/>
          <a:p>
            <a:pPr algn="ctr"/>
            <a:r>
              <a:rPr lang="en-US" dirty="0"/>
              <a:t>FLEXIBILITATE</a:t>
            </a:r>
            <a:endParaRPr lang="en-GB" dirty="0"/>
          </a:p>
        </p:txBody>
      </p:sp>
      <p:sp>
        <p:nvSpPr>
          <p:cNvPr id="3" name="Substituent conținut 2">
            <a:extLst>
              <a:ext uri="{FF2B5EF4-FFF2-40B4-BE49-F238E27FC236}">
                <a16:creationId xmlns:a16="http://schemas.microsoft.com/office/drawing/2014/main" id="{E767AC6C-1A72-065F-A910-1C9C52404B70}"/>
              </a:ext>
            </a:extLst>
          </p:cNvPr>
          <p:cNvSpPr>
            <a:spLocks noGrp="1"/>
          </p:cNvSpPr>
          <p:nvPr>
            <p:ph idx="1"/>
          </p:nvPr>
        </p:nvSpPr>
        <p:spPr/>
        <p:txBody>
          <a:bodyPr/>
          <a:lstStyle/>
          <a:p>
            <a:r>
              <a:rPr lang="en-US" dirty="0"/>
              <a:t>APLICATIA PERMITE PRIN INTERMEDIUL FUNCTIONALITATLOR PUSE LA DISPOZITIE O UTILIZARE FLEXIBILA PENTRU OPERATORII SPO CARE SA TINA CONT INCLUSV DE ANUIMTE “OBICEIURI LOCALE”</a:t>
            </a:r>
          </a:p>
          <a:p>
            <a:r>
              <a:rPr lang="en-US" dirty="0"/>
              <a:t>TOTUL DEPINDE DE OPERATORUL SPO CA SA UTILIZAZE FUNCTILE IN COMBINATIILE NECESARE IN ASA FEL INCAT SA SE OBTINA REZULTATUL DORIT</a:t>
            </a:r>
          </a:p>
          <a:p>
            <a:r>
              <a:rPr lang="en-US" dirty="0"/>
              <a:t>TOTUSI DESI FLEXIBILITATEA OFERA O ANUMITA LIBERATAT ACEASTA NU VINE FARA RESPONSABILITATE CARE ESTE ASUMATA PENTRU FIECARE OPERATIUNE</a:t>
            </a:r>
            <a:endParaRPr lang="en-GB" dirty="0"/>
          </a:p>
        </p:txBody>
      </p:sp>
    </p:spTree>
    <p:extLst>
      <p:ext uri="{BB962C8B-B14F-4D97-AF65-F5344CB8AC3E}">
        <p14:creationId xmlns:p14="http://schemas.microsoft.com/office/powerpoint/2010/main" val="3806267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16A3777E-B4D8-404E-41D1-9AB1B5483104}"/>
              </a:ext>
            </a:extLst>
          </p:cNvPr>
          <p:cNvSpPr>
            <a:spLocks noGrp="1"/>
          </p:cNvSpPr>
          <p:nvPr>
            <p:ph type="title"/>
          </p:nvPr>
        </p:nvSpPr>
        <p:spPr>
          <a:xfrm>
            <a:off x="847077" y="0"/>
            <a:ext cx="10515600" cy="1325563"/>
          </a:xfrm>
        </p:spPr>
        <p:txBody>
          <a:bodyPr/>
          <a:lstStyle/>
          <a:p>
            <a:pPr algn="ctr"/>
            <a:r>
              <a:rPr lang="en-US" dirty="0"/>
              <a:t>RESPONSBILITATE</a:t>
            </a:r>
            <a:endParaRPr lang="en-GB" dirty="0"/>
          </a:p>
        </p:txBody>
      </p:sp>
      <p:sp>
        <p:nvSpPr>
          <p:cNvPr id="3" name="Substituent conținut 2">
            <a:extLst>
              <a:ext uri="{FF2B5EF4-FFF2-40B4-BE49-F238E27FC236}">
                <a16:creationId xmlns:a16="http://schemas.microsoft.com/office/drawing/2014/main" id="{8626B625-BF2A-D216-6261-523B1FA04B79}"/>
              </a:ext>
            </a:extLst>
          </p:cNvPr>
          <p:cNvSpPr>
            <a:spLocks noGrp="1"/>
          </p:cNvSpPr>
          <p:nvPr>
            <p:ph idx="1"/>
          </p:nvPr>
        </p:nvSpPr>
        <p:spPr>
          <a:xfrm>
            <a:off x="195309" y="1026368"/>
            <a:ext cx="11851689" cy="5667396"/>
          </a:xfrm>
        </p:spPr>
        <p:txBody>
          <a:bodyPr>
            <a:normAutofit fontScale="92500" lnSpcReduction="20000"/>
          </a:bodyPr>
          <a:lstStyle/>
          <a:p>
            <a:r>
              <a:rPr lang="en-US" dirty="0"/>
              <a:t>RESPONSABILITATE CU PRIVRE LA ACTIUNILE REALIZATE SAU INACTIUNE (DUPA CAZ) APARTINE EXCLUSIV UTILZIATORULUI IN CAUZA </a:t>
            </a:r>
          </a:p>
          <a:p>
            <a:r>
              <a:rPr lang="en-US" dirty="0"/>
              <a:t>OPERAREA DEFECTUOASA SAU NEOPERAREA</a:t>
            </a:r>
            <a:r>
              <a:rPr lang="ro-RO" dirty="0"/>
              <a:t>,</a:t>
            </a:r>
            <a:r>
              <a:rPr lang="en-US" dirty="0"/>
              <a:t> PRODUCE INCLUSIV EFECTE FINANCIARE ASUPRA UTILIZATORULUI SAU ASUPRA ALTUI UTILIZATOR MOTIV PENTRU CARE IDE</a:t>
            </a:r>
            <a:r>
              <a:rPr lang="ro-RO" dirty="0"/>
              <a:t>N</a:t>
            </a:r>
            <a:r>
              <a:rPr lang="en-US" dirty="0"/>
              <a:t>TIFICAREA FARA ECHIVOC A REPREZENTATNULUI LEGAL LA CREAREA CONTULUI ANGAJATORULUI ESTE NECESARA</a:t>
            </a:r>
          </a:p>
          <a:p>
            <a:r>
              <a:rPr lang="en-US" dirty="0"/>
              <a:t>EX. 1 RESPINGEREA UNEI CERERI DE INCHEIERE A UNEI CONVENTII </a:t>
            </a:r>
            <a:r>
              <a:rPr lang="ro-RO" dirty="0"/>
              <a:t>DACĂ</a:t>
            </a:r>
            <a:r>
              <a:rPr lang="en-US" dirty="0"/>
              <a:t> SISTEMUL DETECTE</a:t>
            </a:r>
            <a:r>
              <a:rPr lang="ro-RO" dirty="0"/>
              <a:t>A</a:t>
            </a:r>
            <a:r>
              <a:rPr lang="en-US" dirty="0"/>
              <a:t>Z</a:t>
            </a:r>
            <a:r>
              <a:rPr lang="ro-RO" dirty="0"/>
              <a:t>Ă</a:t>
            </a:r>
            <a:r>
              <a:rPr lang="en-US" dirty="0"/>
              <a:t> REGULI DE VALIDARE </a:t>
            </a:r>
            <a:r>
              <a:rPr lang="ro-RO" dirty="0"/>
              <a:t>NERESPECTATE</a:t>
            </a:r>
            <a:endParaRPr lang="en-US" dirty="0"/>
          </a:p>
          <a:p>
            <a:r>
              <a:rPr lang="en-GB" dirty="0"/>
              <a:t>EX. 2 NETRANSMITEREA TABELULUI LUNAR DE SOLICITARE A SUBVENTIEI LUNARE</a:t>
            </a:r>
          </a:p>
          <a:p>
            <a:r>
              <a:rPr lang="en-GB" dirty="0"/>
              <a:t>APLICATIA REALIZEAZA MAI ALES LA SUBVENTII SI PRIME MAI MULTE VERIFICARI/VALIDARI – ACESTEA SE AFISEAZA CA ATENTIONARI DAR OPERATORUL ARE DREPTUL SA TREACA PESTE ACESTE ATENTIONARI SI SA APROBE CEREREA (PE NIVELUL PROPRIU DE RESPONSABILITATE BDP, CL, CFP, ETC) – APLICATIA INFORMEAZA CU PRIVIRE LA VERIFICAREA CONDITIILOR DE VALIDARE (SAU CU PRIVIRE LA NECONCORDANTELE CONSTATATE) – </a:t>
            </a:r>
            <a:r>
              <a:rPr lang="en-GB" b="1" u="sng" dirty="0"/>
              <a:t>DECIZIA APARTINE INSA EXCLUSIV OPERATORULUI</a:t>
            </a:r>
          </a:p>
        </p:txBody>
      </p:sp>
    </p:spTree>
    <p:extLst>
      <p:ext uri="{BB962C8B-B14F-4D97-AF65-F5344CB8AC3E}">
        <p14:creationId xmlns:p14="http://schemas.microsoft.com/office/powerpoint/2010/main" val="1319483670"/>
      </p:ext>
    </p:extLst>
  </p:cSld>
  <p:clrMapOvr>
    <a:masterClrMapping/>
  </p:clrMapOvr>
</p:sld>
</file>

<file path=ppt/theme/theme1.xml><?xml version="1.0" encoding="utf-8"?>
<a:theme xmlns:a="http://schemas.openxmlformats.org/drawingml/2006/main" name="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439</TotalTime>
  <Words>1379</Words>
  <Application>Microsoft Office PowerPoint</Application>
  <PresentationFormat>Widescreen</PresentationFormat>
  <Paragraphs>93</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Temă Office</vt:lpstr>
      <vt:lpstr>PULS – PRINCIPII DE FUNCȚIONARE</vt:lpstr>
      <vt:lpstr>PRINCIPIILE CARE STAU LA BAZA FUNCTIONARII PULS</vt:lpstr>
      <vt:lpstr>COOPERARE</vt:lpstr>
      <vt:lpstr>TRANSPARENTA</vt:lpstr>
      <vt:lpstr>TRANSPARENTA (2)</vt:lpstr>
      <vt:lpstr>TRANSPARENTA EXEMPLU</vt:lpstr>
      <vt:lpstr>Transparență - continuare</vt:lpstr>
      <vt:lpstr>FLEXIBILITATE</vt:lpstr>
      <vt:lpstr>RESPONSBILITATE</vt:lpstr>
      <vt:lpstr>CONTURI</vt:lpstr>
      <vt:lpstr>PowerPoint Presentation</vt:lpstr>
      <vt:lpstr>PowerPoint Presentation</vt:lpstr>
      <vt:lpstr>Module - categorii</vt:lpstr>
      <vt:lpstr>Mediere și consiliere</vt:lpstr>
      <vt:lpstr>Analiza pieței muncii și prognoze</vt:lpstr>
      <vt:lpstr>Finanțarea formării profesionale la locul de muncă</vt:lpstr>
      <vt:lpstr>Subvenții acordate pentru angajarea de șomeri aflați în dificultate</vt:lpstr>
      <vt:lpstr>Subvenții continuare</vt:lpstr>
      <vt:lpstr>Prime acordate șomerilor care s-au încadrat în muncă</vt:lpstr>
      <vt:lpstr>Prime continuare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PARTICULARITATI PULS</dc:title>
  <dc:creator>Tiberiu Panescu</dc:creator>
  <cp:lastModifiedBy>Zsuzsanna Viragh</cp:lastModifiedBy>
  <cp:revision>26</cp:revision>
  <dcterms:created xsi:type="dcterms:W3CDTF">2023-12-05T07:39:59Z</dcterms:created>
  <dcterms:modified xsi:type="dcterms:W3CDTF">2024-11-19T07:09:05Z</dcterms:modified>
</cp:coreProperties>
</file>